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07"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79" r:id="rId8"/>
    <p:sldId id="262" r:id="rId9"/>
    <p:sldId id="263" r:id="rId10"/>
    <p:sldId id="265" r:id="rId11"/>
    <p:sldId id="266" r:id="rId12"/>
    <p:sldId id="267" r:id="rId13"/>
    <p:sldId id="268" r:id="rId14"/>
    <p:sldId id="278" r:id="rId15"/>
    <p:sldId id="269" r:id="rId16"/>
    <p:sldId id="270" r:id="rId17"/>
    <p:sldId id="271" r:id="rId18"/>
    <p:sldId id="280" r:id="rId19"/>
    <p:sldId id="272" r:id="rId20"/>
    <p:sldId id="273" r:id="rId21"/>
    <p:sldId id="274" r:id="rId22"/>
    <p:sldId id="275" r:id="rId23"/>
    <p:sldId id="276" r:id="rId24"/>
    <p:sldId id="277" r:id="rId25"/>
  </p:sldIdLst>
  <p:sldSz cx="9144000" cy="6858000" type="screen4x3"/>
  <p:notesSz cx="6888163" cy="10020300"/>
  <p:embeddedFontLst>
    <p:embeddedFont>
      <p:font typeface="Trebuchet MS" panose="020B0603020202020204" pitchFamily="34" charset="0"/>
      <p:regular r:id="rId28"/>
      <p:bold r:id="rId29"/>
      <p:italic r:id="rId30"/>
      <p:boldItalic r:id="rId31"/>
    </p:embeddedFont>
    <p:embeddedFont>
      <p:font typeface="Century Schoolbook" panose="020406040505050203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56">
          <p15:clr>
            <a:srgbClr val="000000"/>
          </p15:clr>
        </p15:guide>
        <p15:guide id="2" pos="217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AE6C21-623D-45BA-9D96-9E5BAABAE7A9}">
  <a:tblStyle styleId="{EBAE6C21-623D-45BA-9D96-9E5BAABAE7A9}" styleName="Table_0">
    <a:wholeTbl>
      <a:tcTxStyle b="off" i="off">
        <a:font>
          <a:latin typeface="Century Schoolbook"/>
          <a:ea typeface="Century Schoolbook"/>
          <a:cs typeface="Century School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DE7"/>
          </a:solidFill>
        </a:fill>
      </a:tcStyle>
    </a:wholeTbl>
    <a:band1H>
      <a:tcTxStyle/>
      <a:tcStyle>
        <a:tcBdr/>
        <a:fill>
          <a:solidFill>
            <a:srgbClr val="FFD8CC"/>
          </a:solidFill>
        </a:fill>
      </a:tcStyle>
    </a:band1H>
    <a:band2H>
      <a:tcTxStyle/>
      <a:tcStyle>
        <a:tcBdr/>
      </a:tcStyle>
    </a:band2H>
    <a:band1V>
      <a:tcTxStyle/>
      <a:tcStyle>
        <a:tcBdr/>
        <a:fill>
          <a:solidFill>
            <a:srgbClr val="FFD8CC"/>
          </a:solidFill>
        </a:fill>
      </a:tcStyle>
    </a:band1V>
    <a:band2V>
      <a:tcTxStyle/>
      <a:tcStyle>
        <a:tcBdr/>
      </a:tcStyle>
    </a:band2V>
    <a:lastCol>
      <a:tcTxStyle b="on" i="off">
        <a:font>
          <a:latin typeface="Century Schoolbook"/>
          <a:ea typeface="Century Schoolbook"/>
          <a:cs typeface="Century Schoolbook"/>
        </a:font>
        <a:schemeClr val="lt1"/>
      </a:tcTxStyle>
      <a:tcStyle>
        <a:tcBdr/>
        <a:fill>
          <a:solidFill>
            <a:schemeClr val="accent1"/>
          </a:solidFill>
        </a:fill>
      </a:tcStyle>
    </a:lastCol>
    <a:firstCol>
      <a:tcTxStyle b="on" i="off">
        <a:font>
          <a:latin typeface="Century Schoolbook"/>
          <a:ea typeface="Century Schoolbook"/>
          <a:cs typeface="Century Schoolbook"/>
        </a:font>
        <a:schemeClr val="lt1"/>
      </a:tcTxStyle>
      <a:tcStyle>
        <a:tcBdr/>
        <a:fill>
          <a:solidFill>
            <a:schemeClr val="accent1"/>
          </a:solidFill>
        </a:fill>
      </a:tcStyle>
    </a:firstCol>
    <a:lastRow>
      <a:tcTxStyle b="on" i="off">
        <a:font>
          <a:latin typeface="Century Schoolbook"/>
          <a:ea typeface="Century Schoolbook"/>
          <a:cs typeface="Century School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Schoolbook"/>
          <a:ea typeface="Century Schoolbook"/>
          <a:cs typeface="Century School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5" d="100"/>
          <a:sy n="65" d="100"/>
        </p:scale>
        <p:origin x="1348" y="4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35EECD96-914E-46D6-82FC-5E9D9EB0B315}" type="datetimeFigureOut">
              <a:rPr lang="en-IE" smtClean="0"/>
              <a:t>12/12/2024</a:t>
            </a:fld>
            <a:endParaRPr lang="en-IE"/>
          </a:p>
        </p:txBody>
      </p:sp>
      <p:sp>
        <p:nvSpPr>
          <p:cNvPr id="4" name="Footer Placeholder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686DC097-83AF-4FD3-8DDF-120899A27F13}" type="slidenum">
              <a:rPr lang="en-IE" smtClean="0"/>
              <a:t>‹#›</a:t>
            </a:fld>
            <a:endParaRPr lang="en-IE"/>
          </a:p>
        </p:txBody>
      </p:sp>
    </p:spTree>
    <p:extLst>
      <p:ext uri="{BB962C8B-B14F-4D97-AF65-F5344CB8AC3E}">
        <p14:creationId xmlns:p14="http://schemas.microsoft.com/office/powerpoint/2010/main" val="686272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1015"/>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1015"/>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6"/>
            <a:ext cx="2984871" cy="501015"/>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7618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4" name="Google Shape;144;p1:notes"/>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3" name="Google Shape;223;p14:notes"/>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47" name="Google Shape;247;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70" name="Google Shape;270;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8" name="Google Shape;168;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4" name="Google Shape;174;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endParaRPr lang="en-IE"/>
          </a:p>
        </p:txBody>
      </p:sp>
      <p:sp>
        <p:nvSpPr>
          <p:cNvPr id="5" name="Footer Placeholder 4"/>
          <p:cNvSpPr>
            <a:spLocks noGrp="1"/>
          </p:cNvSpPr>
          <p:nvPr>
            <p:ph type="ftr" sz="quarter" idx="11"/>
          </p:nvPr>
        </p:nvSpPr>
        <p:spPr>
          <a:xfrm>
            <a:off x="533401" y="5936189"/>
            <a:ext cx="4021666" cy="365125"/>
          </a:xfrm>
        </p:spPr>
        <p:txBody>
          <a:bodyPr/>
          <a:lstStyle/>
          <a:p>
            <a:endParaRPr lang="en-IE"/>
          </a:p>
        </p:txBody>
      </p:sp>
      <p:sp>
        <p:nvSpPr>
          <p:cNvPr id="6" name="Slide Number Placeholder 5"/>
          <p:cNvSpPr>
            <a:spLocks noGrp="1"/>
          </p:cNvSpPr>
          <p:nvPr>
            <p:ph type="sldNum" sz="quarter" idx="12"/>
          </p:nvPr>
        </p:nvSpPr>
        <p:spPr>
          <a:xfrm>
            <a:off x="7010399" y="2750337"/>
            <a:ext cx="1370293" cy="1356442"/>
          </a:xfrm>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76959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7856438" y="4711310"/>
            <a:ext cx="1149836" cy="1090789"/>
          </a:xfrm>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2396051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7856438" y="4711616"/>
            <a:ext cx="1149836" cy="1090789"/>
          </a:xfrm>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5410241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7856438" y="4709926"/>
            <a:ext cx="1149836" cy="1090789"/>
          </a:xfrm>
        </p:spPr>
        <p:txBody>
          <a:bodyPr/>
          <a:lstStyle/>
          <a:p>
            <a:pPr marL="0" lvl="0" indent="0" algn="ctr" rtl="0">
              <a:spcBef>
                <a:spcPts val="0"/>
              </a:spcBef>
              <a:spcAft>
                <a:spcPts val="0"/>
              </a:spcAft>
              <a:buNone/>
            </a:pPr>
            <a:fld id="{00000000-1234-1234-1234-123412341234}" type="slidenum">
              <a:rPr lang="en-IE" smtClean="0"/>
              <a:t>‹#›</a:t>
            </a:fld>
            <a:endParaRPr lang="en-IE"/>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14670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7856438" y="4709926"/>
            <a:ext cx="1149836" cy="1090789"/>
          </a:xfrm>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8301593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6454562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41415714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904078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endParaRPr lang="en-IE"/>
          </a:p>
        </p:txBody>
      </p:sp>
      <p:sp>
        <p:nvSpPr>
          <p:cNvPr id="5" name="Footer Placeholder 4"/>
          <p:cNvSpPr>
            <a:spLocks noGrp="1"/>
          </p:cNvSpPr>
          <p:nvPr>
            <p:ph type="ftr" sz="quarter" idx="11"/>
          </p:nvPr>
        </p:nvSpPr>
        <p:spPr>
          <a:xfrm>
            <a:off x="510241" y="5936189"/>
            <a:ext cx="4518959" cy="365125"/>
          </a:xfrm>
        </p:spPr>
        <p:txBody>
          <a:bodyPr/>
          <a:lstStyle/>
          <a:p>
            <a:endParaRPr lang="en-IE"/>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47369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71016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65810" y="5936188"/>
            <a:ext cx="2057400" cy="365125"/>
          </a:xfrm>
        </p:spPr>
        <p:txBody>
          <a:bodyPr/>
          <a:lstStyle/>
          <a:p>
            <a:endParaRPr lang="en-IE"/>
          </a:p>
        </p:txBody>
      </p:sp>
      <p:sp>
        <p:nvSpPr>
          <p:cNvPr id="5" name="Footer Placeholder 4"/>
          <p:cNvSpPr>
            <a:spLocks noGrp="1"/>
          </p:cNvSpPr>
          <p:nvPr>
            <p:ph type="ftr" sz="quarter" idx="11"/>
          </p:nvPr>
        </p:nvSpPr>
        <p:spPr>
          <a:xfrm>
            <a:off x="533400" y="5936189"/>
            <a:ext cx="4834673" cy="365125"/>
          </a:xfrm>
        </p:spPr>
        <p:txBody>
          <a:bodyPr/>
          <a:lstStyle/>
          <a:p>
            <a:endParaRPr lang="en-IE"/>
          </a:p>
        </p:txBody>
      </p:sp>
      <p:sp>
        <p:nvSpPr>
          <p:cNvPr id="6" name="Slide Number Placeholder 5"/>
          <p:cNvSpPr>
            <a:spLocks noGrp="1"/>
          </p:cNvSpPr>
          <p:nvPr>
            <p:ph type="sldNum" sz="quarter" idx="12"/>
          </p:nvPr>
        </p:nvSpPr>
        <p:spPr>
          <a:xfrm>
            <a:off x="7856438" y="2869896"/>
            <a:ext cx="1149836" cy="1090789"/>
          </a:xfrm>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416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66982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424302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84449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42862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70660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53574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lvl="0" indent="0" algn="ctr"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200387698"/>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ctrTitle"/>
          </p:nvPr>
        </p:nvSpPr>
        <p:spPr>
          <a:xfrm>
            <a:off x="540544" y="548680"/>
            <a:ext cx="8062912" cy="1697633"/>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100000"/>
              <a:buFont typeface="Century Schoolbook"/>
              <a:buNone/>
            </a:pPr>
            <a:r>
              <a:rPr lang="en-IE" sz="6000" b="1" dirty="0"/>
              <a:t/>
            </a:r>
            <a:br>
              <a:rPr lang="en-IE" sz="6000" b="1" dirty="0"/>
            </a:br>
            <a:r>
              <a:rPr lang="en-IE" sz="6000" b="1" dirty="0"/>
              <a:t/>
            </a:r>
            <a:br>
              <a:rPr lang="en-IE" sz="6000" b="1" dirty="0"/>
            </a:br>
            <a:r>
              <a:rPr lang="en-IE" sz="6000" b="1" dirty="0"/>
              <a:t/>
            </a:r>
            <a:br>
              <a:rPr lang="en-IE" sz="6000" b="1" dirty="0"/>
            </a:br>
            <a:r>
              <a:rPr lang="en-IE" sz="6000" b="1" dirty="0"/>
              <a:t>TRANSITION YEAR</a:t>
            </a:r>
            <a:br>
              <a:rPr lang="en-IE" sz="6000" b="1" dirty="0"/>
            </a:br>
            <a:r>
              <a:rPr lang="en-IE" sz="6000" b="1" dirty="0" smtClean="0"/>
              <a:t>2025-26 </a:t>
            </a:r>
            <a:endParaRPr sz="6000" b="1" dirty="0"/>
          </a:p>
        </p:txBody>
      </p:sp>
      <p:sp>
        <p:nvSpPr>
          <p:cNvPr id="147" name="Google Shape;147;p14"/>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2520"/>
              <a:buNone/>
            </a:pPr>
            <a:r>
              <a:rPr lang="en-IE" sz="3600"/>
              <a:t>DE LA SALLE COLLEGE </a:t>
            </a:r>
            <a:endParaRPr/>
          </a:p>
          <a:p>
            <a:pPr marL="0" lvl="0" indent="0" algn="l" rtl="0">
              <a:spcBef>
                <a:spcPts val="600"/>
              </a:spcBef>
              <a:spcAft>
                <a:spcPts val="0"/>
              </a:spcAft>
              <a:buSzPts val="2520"/>
              <a:buNone/>
            </a:pPr>
            <a:r>
              <a:rPr lang="en-IE" sz="3600"/>
              <a:t>WATERFORD</a:t>
            </a:r>
            <a:endParaRPr sz="3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92504" y="596766"/>
            <a:ext cx="8494295" cy="1232034"/>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100000"/>
              <a:buFont typeface="Century Schoolbook"/>
              <a:buNone/>
            </a:pPr>
            <a:r>
              <a:rPr lang="en-IE" b="1" dirty="0"/>
              <a:t/>
            </a:r>
            <a:br>
              <a:rPr lang="en-IE" b="1" dirty="0"/>
            </a:br>
            <a:r>
              <a:rPr lang="en-IE" b="1" dirty="0" smtClean="0"/>
              <a:t/>
            </a:r>
            <a:br>
              <a:rPr lang="en-IE" b="1" dirty="0" smtClean="0"/>
            </a:br>
            <a:r>
              <a:rPr lang="en-IE" b="1" dirty="0"/>
              <a:t/>
            </a:r>
            <a:br>
              <a:rPr lang="en-IE" b="1" dirty="0"/>
            </a:br>
            <a:r>
              <a:rPr lang="en-IE" b="1" dirty="0" smtClean="0"/>
              <a:t/>
            </a:r>
            <a:br>
              <a:rPr lang="en-IE" b="1" dirty="0" smtClean="0"/>
            </a:br>
            <a:r>
              <a:rPr lang="en-IE" sz="4000" b="1" dirty="0" smtClean="0">
                <a:solidFill>
                  <a:schemeClr val="accent1"/>
                </a:solidFill>
              </a:rPr>
              <a:t>Activities </a:t>
            </a:r>
            <a:r>
              <a:rPr lang="en-IE" sz="4000" b="1" dirty="0">
                <a:solidFill>
                  <a:schemeClr val="accent1"/>
                </a:solidFill>
              </a:rPr>
              <a:t>Continued</a:t>
            </a:r>
            <a:r>
              <a:rPr lang="en-IE" b="1" dirty="0">
                <a:solidFill>
                  <a:schemeClr val="accent1"/>
                </a:solidFill>
              </a:rPr>
              <a:t>:</a:t>
            </a:r>
            <a:br>
              <a:rPr lang="en-IE" b="1" dirty="0">
                <a:solidFill>
                  <a:schemeClr val="accent1"/>
                </a:solidFill>
              </a:rPr>
            </a:br>
            <a:endParaRPr b="1" dirty="0">
              <a:solidFill>
                <a:schemeClr val="accent1"/>
              </a:solidFill>
            </a:endParaRPr>
          </a:p>
        </p:txBody>
      </p:sp>
      <p:sp>
        <p:nvSpPr>
          <p:cNvPr id="201" name="Google Shape;201;p23"/>
          <p:cNvSpPr txBox="1">
            <a:spLocks noGrp="1"/>
          </p:cNvSpPr>
          <p:nvPr>
            <p:ph idx="1"/>
          </p:nvPr>
        </p:nvSpPr>
        <p:spPr>
          <a:xfrm>
            <a:off x="457200" y="1124744"/>
            <a:ext cx="8229600" cy="5330100"/>
          </a:xfrm>
          <a:prstGeom prst="rect">
            <a:avLst/>
          </a:prstGeom>
          <a:noFill/>
          <a:ln>
            <a:noFill/>
          </a:ln>
        </p:spPr>
        <p:txBody>
          <a:bodyPr spcFirstLastPara="1" wrap="square" lIns="91425" tIns="45700" rIns="91425" bIns="45700" anchor="t" anchorCtr="0">
            <a:normAutofit lnSpcReduction="10000"/>
          </a:bodyPr>
          <a:lstStyle/>
          <a:p>
            <a:pPr marL="274320" lvl="0" indent="-167640" algn="l" rtl="0">
              <a:spcBef>
                <a:spcPts val="0"/>
              </a:spcBef>
              <a:spcAft>
                <a:spcPts val="0"/>
              </a:spcAft>
              <a:buSzPct val="70000"/>
              <a:buNone/>
            </a:pPr>
            <a:endParaRPr dirty="0"/>
          </a:p>
          <a:p>
            <a:pPr marL="274320" lvl="0" indent="-270759" algn="l" rtl="0">
              <a:spcBef>
                <a:spcPts val="600"/>
              </a:spcBef>
              <a:spcAft>
                <a:spcPts val="0"/>
              </a:spcAft>
              <a:buSzPct val="82674"/>
              <a:buChar char="🞆"/>
            </a:pPr>
            <a:endParaRPr lang="en-IE" sz="4848" dirty="0" smtClean="0"/>
          </a:p>
          <a:p>
            <a:pPr marL="274320" lvl="0" indent="-270759" algn="l" rtl="0">
              <a:spcBef>
                <a:spcPts val="600"/>
              </a:spcBef>
              <a:spcAft>
                <a:spcPts val="0"/>
              </a:spcAft>
              <a:buSzPct val="82674"/>
              <a:buChar char="🞆"/>
            </a:pPr>
            <a:endParaRPr lang="en-IE" dirty="0"/>
          </a:p>
          <a:p>
            <a:pPr marL="274320" lvl="0" indent="-270759" algn="l" rtl="0">
              <a:spcBef>
                <a:spcPts val="600"/>
              </a:spcBef>
              <a:spcAft>
                <a:spcPts val="0"/>
              </a:spcAft>
              <a:buSzPct val="82674"/>
              <a:buChar char="🞆"/>
            </a:pPr>
            <a:r>
              <a:rPr lang="en-IE" sz="2200" dirty="0" smtClean="0"/>
              <a:t>Ski </a:t>
            </a:r>
            <a:r>
              <a:rPr lang="en-IE" sz="2200" dirty="0"/>
              <a:t>Trip to </a:t>
            </a:r>
            <a:r>
              <a:rPr lang="en-IE" sz="2200" dirty="0" err="1"/>
              <a:t>Andalo</a:t>
            </a:r>
            <a:r>
              <a:rPr lang="en-IE" sz="2200" dirty="0"/>
              <a:t> in Italy </a:t>
            </a:r>
            <a:r>
              <a:rPr lang="en-IE" sz="2200" dirty="0" smtClean="0"/>
              <a:t>(Optional)</a:t>
            </a:r>
            <a:endParaRPr sz="2200" dirty="0"/>
          </a:p>
          <a:p>
            <a:pPr marL="274320" lvl="0" indent="-270759" algn="l" rtl="0">
              <a:spcBef>
                <a:spcPts val="600"/>
              </a:spcBef>
              <a:spcAft>
                <a:spcPts val="0"/>
              </a:spcAft>
              <a:buSzPct val="82674"/>
              <a:buChar char="🞆"/>
            </a:pPr>
            <a:r>
              <a:rPr lang="en-IE" sz="2200" dirty="0"/>
              <a:t>Road Safety Training/Car Maintenance</a:t>
            </a:r>
            <a:endParaRPr sz="2200" dirty="0"/>
          </a:p>
          <a:p>
            <a:pPr marL="274320" lvl="0" indent="-270759" algn="l" rtl="0">
              <a:spcBef>
                <a:spcPts val="600"/>
              </a:spcBef>
              <a:spcAft>
                <a:spcPts val="0"/>
              </a:spcAft>
              <a:buSzPct val="82674"/>
              <a:buChar char="🞆"/>
            </a:pPr>
            <a:r>
              <a:rPr lang="en-IE" sz="2200" dirty="0"/>
              <a:t>Pool Lifeguard Course</a:t>
            </a:r>
            <a:endParaRPr sz="2200" dirty="0"/>
          </a:p>
          <a:p>
            <a:pPr marL="274320" lvl="0" indent="-270759" algn="l" rtl="0">
              <a:spcBef>
                <a:spcPts val="600"/>
              </a:spcBef>
              <a:spcAft>
                <a:spcPts val="0"/>
              </a:spcAft>
              <a:buSzPct val="82674"/>
              <a:buChar char="🞆"/>
            </a:pPr>
            <a:r>
              <a:rPr lang="en-IE" sz="2200" dirty="0"/>
              <a:t>Work </a:t>
            </a:r>
            <a:r>
              <a:rPr lang="en-IE" sz="2200" dirty="0" smtClean="0"/>
              <a:t>Experience Programme</a:t>
            </a:r>
            <a:endParaRPr sz="2200" dirty="0"/>
          </a:p>
          <a:p>
            <a:pPr marL="274320" lvl="0" indent="-270759" algn="l" rtl="0">
              <a:spcBef>
                <a:spcPts val="600"/>
              </a:spcBef>
              <a:spcAft>
                <a:spcPts val="0"/>
              </a:spcAft>
              <a:buSzPct val="82674"/>
              <a:buChar char="🞆"/>
            </a:pPr>
            <a:r>
              <a:rPr lang="en-IE" sz="2200" dirty="0"/>
              <a:t>Student </a:t>
            </a:r>
            <a:r>
              <a:rPr lang="en-IE" sz="2200" dirty="0" smtClean="0"/>
              <a:t>Enterprise </a:t>
            </a:r>
            <a:r>
              <a:rPr lang="en-IE" sz="2200" dirty="0"/>
              <a:t>.</a:t>
            </a:r>
            <a:endParaRPr sz="2200" dirty="0"/>
          </a:p>
          <a:p>
            <a:pPr marL="274320" lvl="0" indent="-296095" algn="l" rtl="0">
              <a:spcBef>
                <a:spcPts val="600"/>
              </a:spcBef>
              <a:spcAft>
                <a:spcPts val="0"/>
              </a:spcAft>
              <a:buSzPct val="100000"/>
              <a:buChar char="🞆"/>
            </a:pPr>
            <a:r>
              <a:rPr lang="en-IE" sz="2200" dirty="0"/>
              <a:t>Close Encounters Personal Safety Course</a:t>
            </a:r>
            <a:endParaRPr sz="2200" dirty="0"/>
          </a:p>
          <a:p>
            <a:pPr marL="274320" lvl="0" indent="-270759" algn="l" rtl="0">
              <a:spcBef>
                <a:spcPts val="600"/>
              </a:spcBef>
              <a:spcAft>
                <a:spcPts val="0"/>
              </a:spcAft>
              <a:buSzPct val="82674"/>
              <a:buChar char="🞆"/>
            </a:pPr>
            <a:r>
              <a:rPr lang="en-IE" sz="2200" dirty="0"/>
              <a:t>Certified Basic First Aid Course</a:t>
            </a:r>
            <a:endParaRPr sz="2200" dirty="0"/>
          </a:p>
          <a:p>
            <a:pPr marL="274320" lvl="0" indent="-270759" algn="l" rtl="0">
              <a:spcBef>
                <a:spcPts val="600"/>
              </a:spcBef>
              <a:spcAft>
                <a:spcPts val="0"/>
              </a:spcAft>
              <a:buSzPct val="82674"/>
              <a:buChar char="🞆"/>
            </a:pPr>
            <a:r>
              <a:rPr lang="en-IE" sz="2200" dirty="0"/>
              <a:t>Barista Course (</a:t>
            </a:r>
            <a:r>
              <a:rPr lang="en-IE" sz="2200" dirty="0" smtClean="0"/>
              <a:t>Optional)</a:t>
            </a:r>
            <a:endParaRPr lang="en-IE" sz="2200" dirty="0"/>
          </a:p>
          <a:p>
            <a:pPr marL="274320" lvl="0" indent="-270759" algn="l" rtl="0">
              <a:spcBef>
                <a:spcPts val="600"/>
              </a:spcBef>
              <a:spcAft>
                <a:spcPts val="0"/>
              </a:spcAft>
              <a:buSzPct val="82674"/>
              <a:buChar char="🞆"/>
            </a:pPr>
            <a:r>
              <a:rPr lang="en-IE" sz="2200" dirty="0" smtClean="0"/>
              <a:t>Safe </a:t>
            </a:r>
            <a:r>
              <a:rPr lang="en-IE" sz="2200" dirty="0"/>
              <a:t>Pass Course (Optional</a:t>
            </a:r>
            <a:r>
              <a:rPr lang="en-IE" sz="2200" dirty="0" smtClean="0"/>
              <a:t>)</a:t>
            </a:r>
            <a:endParaRPr sz="2200" dirty="0"/>
          </a:p>
          <a:p>
            <a:pPr marL="274320" lvl="0" indent="-296095" algn="l" rtl="0">
              <a:spcBef>
                <a:spcPts val="600"/>
              </a:spcBef>
              <a:spcAft>
                <a:spcPts val="0"/>
              </a:spcAft>
              <a:buSzPct val="100000"/>
              <a:buChar char="🞆"/>
            </a:pPr>
            <a:r>
              <a:rPr lang="en-IE" sz="2200" dirty="0"/>
              <a:t>Green School Programme</a:t>
            </a:r>
            <a:endParaRPr sz="2200" dirty="0"/>
          </a:p>
          <a:p>
            <a:pPr marL="274320" lvl="0" indent="-149860" algn="l" rtl="0">
              <a:spcBef>
                <a:spcPts val="600"/>
              </a:spcBef>
              <a:spcAft>
                <a:spcPts val="0"/>
              </a:spcAft>
              <a:buSzPct val="40426"/>
              <a:buNone/>
            </a:pPr>
            <a:endParaRPr sz="4848" dirty="0"/>
          </a:p>
          <a:p>
            <a:pPr marL="274320" lvl="0" indent="-149860" algn="l" rtl="0">
              <a:spcBef>
                <a:spcPts val="600"/>
              </a:spcBef>
              <a:spcAft>
                <a:spcPts val="0"/>
              </a:spcAft>
              <a:buSzPct val="70000"/>
              <a:buNone/>
            </a:pPr>
            <a:endParaRPr sz="2800" dirty="0"/>
          </a:p>
          <a:p>
            <a:pPr marL="274320" lvl="0" indent="-167640" algn="l" rtl="0">
              <a:spcBef>
                <a:spcPts val="600"/>
              </a:spcBef>
              <a:spcAft>
                <a:spcPts val="0"/>
              </a:spcAft>
              <a:buSzPct val="70000"/>
              <a:buNone/>
            </a:pPr>
            <a:endParaRPr dirty="0"/>
          </a:p>
          <a:p>
            <a:pPr marL="274320" lvl="0" indent="-167640" algn="l" rtl="0">
              <a:spcBef>
                <a:spcPts val="600"/>
              </a:spcBef>
              <a:spcAft>
                <a:spcPts val="0"/>
              </a:spcAft>
              <a:buSzPct val="70000"/>
              <a:buNone/>
            </a:pPr>
            <a:endParaRPr dirty="0"/>
          </a:p>
          <a:p>
            <a:pPr marL="274320" lvl="0" indent="-167640" algn="l" rtl="0">
              <a:spcBef>
                <a:spcPts val="600"/>
              </a:spcBef>
              <a:spcAft>
                <a:spcPts val="0"/>
              </a:spcAft>
              <a:buSzPct val="70000"/>
              <a:buNone/>
            </a:pPr>
            <a:endParaRPr dirty="0"/>
          </a:p>
          <a:p>
            <a:pPr marL="64008" lvl="0" indent="0" algn="l" rtl="0">
              <a:spcBef>
                <a:spcPts val="600"/>
              </a:spcBef>
              <a:spcAft>
                <a:spcPts val="0"/>
              </a:spcAft>
              <a:buSzPct val="70000"/>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668594" y="260648"/>
            <a:ext cx="7266550" cy="130827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600"/>
              <a:buFont typeface="Century Schoolbook"/>
              <a:buNone/>
            </a:pPr>
            <a:r>
              <a:rPr lang="en-IE" sz="3600" b="1" dirty="0">
                <a:solidFill>
                  <a:schemeClr val="accent1"/>
                </a:solidFill>
              </a:rPr>
              <a:t>Activities Continued</a:t>
            </a:r>
            <a:r>
              <a:rPr lang="en-IE" b="1" dirty="0"/>
              <a:t>:</a:t>
            </a:r>
            <a:endParaRPr dirty="0"/>
          </a:p>
        </p:txBody>
      </p:sp>
      <p:sp>
        <p:nvSpPr>
          <p:cNvPr id="207" name="Google Shape;207;p24"/>
          <p:cNvSpPr txBox="1">
            <a:spLocks noGrp="1"/>
          </p:cNvSpPr>
          <p:nvPr>
            <p:ph idx="1"/>
          </p:nvPr>
        </p:nvSpPr>
        <p:spPr>
          <a:xfrm>
            <a:off x="423513" y="2107933"/>
            <a:ext cx="8263288" cy="4346875"/>
          </a:xfrm>
          <a:prstGeom prst="rect">
            <a:avLst/>
          </a:prstGeom>
          <a:noFill/>
          <a:ln>
            <a:noFill/>
          </a:ln>
        </p:spPr>
        <p:txBody>
          <a:bodyPr spcFirstLastPara="1" wrap="square" lIns="91425" tIns="45700" rIns="91425" bIns="45700" anchor="t" anchorCtr="0">
            <a:normAutofit/>
          </a:bodyPr>
          <a:lstStyle/>
          <a:p>
            <a:pPr marL="274320" lvl="0" indent="-274320">
              <a:spcBef>
                <a:spcPts val="600"/>
              </a:spcBef>
              <a:buSzPct val="70000"/>
              <a:buChar char="🞆"/>
            </a:pPr>
            <a:r>
              <a:rPr lang="en-GB" sz="2200" dirty="0"/>
              <a:t>Delivery of Drugs Awareness Programmes to Primary </a:t>
            </a:r>
            <a:r>
              <a:rPr lang="en-GB" sz="2200" dirty="0" smtClean="0"/>
              <a:t>Schools</a:t>
            </a:r>
            <a:endParaRPr lang="en-IE" sz="2800" dirty="0" smtClean="0"/>
          </a:p>
          <a:p>
            <a:pPr>
              <a:spcBef>
                <a:spcPts val="0"/>
              </a:spcBef>
              <a:buSzPts val="1960"/>
            </a:pPr>
            <a:r>
              <a:rPr lang="en-IE" sz="2200" dirty="0" smtClean="0"/>
              <a:t>St Vincent De Paul Youth Conference</a:t>
            </a:r>
            <a:endParaRPr lang="en-IE" sz="2200" dirty="0"/>
          </a:p>
          <a:p>
            <a:pPr>
              <a:spcBef>
                <a:spcPts val="0"/>
              </a:spcBef>
              <a:buSzPts val="1960"/>
            </a:pPr>
            <a:r>
              <a:rPr lang="en-IE" sz="2200" dirty="0" smtClean="0"/>
              <a:t>John </a:t>
            </a:r>
            <a:r>
              <a:rPr lang="en-IE" sz="2200" dirty="0"/>
              <a:t>Paul II Awards.</a:t>
            </a:r>
            <a:endParaRPr sz="2200" dirty="0"/>
          </a:p>
          <a:p>
            <a:pPr>
              <a:spcBef>
                <a:spcPts val="600"/>
              </a:spcBef>
              <a:buSzPts val="1960"/>
            </a:pPr>
            <a:r>
              <a:rPr lang="en-IE" sz="2200" dirty="0"/>
              <a:t>Fundraising Events</a:t>
            </a:r>
            <a:endParaRPr sz="2200" dirty="0"/>
          </a:p>
          <a:p>
            <a:pPr>
              <a:spcBef>
                <a:spcPts val="600"/>
              </a:spcBef>
              <a:buSzPts val="1960"/>
            </a:pPr>
            <a:r>
              <a:rPr lang="en-IE" sz="2200" dirty="0"/>
              <a:t>Wellbeing Day for all TY students</a:t>
            </a:r>
            <a:endParaRPr sz="2200" dirty="0"/>
          </a:p>
          <a:p>
            <a:pPr>
              <a:spcBef>
                <a:spcPts val="600"/>
              </a:spcBef>
              <a:buSzPts val="1960"/>
            </a:pPr>
            <a:r>
              <a:rPr lang="en-IE" sz="2200" dirty="0"/>
              <a:t>End of year class </a:t>
            </a:r>
            <a:r>
              <a:rPr lang="en-IE" sz="2200" dirty="0" smtClean="0"/>
              <a:t>trip Delphi Resort</a:t>
            </a:r>
            <a:endParaRPr sz="2200" dirty="0"/>
          </a:p>
          <a:p>
            <a:pPr>
              <a:spcBef>
                <a:spcPts val="600"/>
              </a:spcBef>
              <a:buSzPts val="1960"/>
            </a:pPr>
            <a:r>
              <a:rPr lang="en-IE" sz="2200" dirty="0"/>
              <a:t>Guest </a:t>
            </a:r>
            <a:r>
              <a:rPr lang="en-IE" sz="2200" dirty="0" smtClean="0"/>
              <a:t>speakers</a:t>
            </a:r>
          </a:p>
          <a:p>
            <a:pPr>
              <a:spcBef>
                <a:spcPts val="600"/>
              </a:spcBef>
              <a:buSzPts val="1960"/>
            </a:pPr>
            <a:r>
              <a:rPr lang="en-GB" sz="2200" dirty="0" smtClean="0"/>
              <a:t>Paired Maths &amp; Paired Reading Programmes in Primary School</a:t>
            </a:r>
            <a:endParaRPr sz="2200" dirty="0"/>
          </a:p>
          <a:p>
            <a:pPr>
              <a:spcBef>
                <a:spcPts val="600"/>
              </a:spcBef>
              <a:buSzPts val="1960"/>
            </a:pPr>
            <a:r>
              <a:rPr lang="en-IE" sz="2200" dirty="0"/>
              <a:t>Project Management/Enterprise in Action workshops delivered by staff from Bausch &amp; </a:t>
            </a:r>
            <a:r>
              <a:rPr lang="en-IE" sz="2200" dirty="0" smtClean="0"/>
              <a:t>Lomb &amp; Sanofi </a:t>
            </a:r>
            <a:r>
              <a:rPr lang="en-IE" sz="2200" dirty="0"/>
              <a:t>as part of the Junior Achievement Awards.</a:t>
            </a:r>
            <a:endParaRPr sz="2200" dirty="0"/>
          </a:p>
          <a:p>
            <a:pPr marL="581660" indent="-457200">
              <a:spcBef>
                <a:spcPts val="600"/>
              </a:spcBef>
              <a:buSzPts val="1960"/>
            </a:pPr>
            <a:endParaRP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279133" y="753228"/>
            <a:ext cx="7149040" cy="89269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600"/>
              <a:buFont typeface="Century Schoolbook"/>
              <a:buNone/>
            </a:pPr>
            <a:r>
              <a:rPr lang="en-IE" sz="3600" b="1" dirty="0">
                <a:solidFill>
                  <a:schemeClr val="accent1"/>
                </a:solidFill>
              </a:rPr>
              <a:t>Work Experience</a:t>
            </a:r>
            <a:endParaRPr sz="3600" b="1" dirty="0">
              <a:solidFill>
                <a:schemeClr val="accent1"/>
              </a:solidFill>
            </a:endParaRPr>
          </a:p>
        </p:txBody>
      </p:sp>
      <p:sp>
        <p:nvSpPr>
          <p:cNvPr id="213" name="Google Shape;213;p25"/>
          <p:cNvSpPr txBox="1">
            <a:spLocks noGrp="1"/>
          </p:cNvSpPr>
          <p:nvPr>
            <p:ph idx="1"/>
          </p:nvPr>
        </p:nvSpPr>
        <p:spPr>
          <a:xfrm>
            <a:off x="1337187" y="2320413"/>
            <a:ext cx="6677647" cy="3716593"/>
          </a:xfrm>
          <a:prstGeom prst="rect">
            <a:avLst/>
          </a:prstGeom>
          <a:noFill/>
          <a:ln>
            <a:noFill/>
          </a:ln>
        </p:spPr>
        <p:txBody>
          <a:bodyPr spcFirstLastPara="1" wrap="square" lIns="91425" tIns="45700" rIns="91425" bIns="45700" anchor="t" anchorCtr="0">
            <a:normAutofit fontScale="92500"/>
          </a:bodyPr>
          <a:lstStyle/>
          <a:p>
            <a:pPr marL="274320" lvl="0" indent="-274320" algn="l" rtl="0">
              <a:spcBef>
                <a:spcPts val="0"/>
              </a:spcBef>
              <a:spcAft>
                <a:spcPts val="0"/>
              </a:spcAft>
              <a:buSzPts val="1960"/>
              <a:buChar char="🞆"/>
            </a:pPr>
            <a:r>
              <a:rPr lang="en-IE" sz="2800"/>
              <a:t>Two weeks in total</a:t>
            </a:r>
            <a:endParaRPr/>
          </a:p>
          <a:p>
            <a:pPr marL="274320" lvl="0" indent="-274320" algn="l" rtl="0">
              <a:spcBef>
                <a:spcPts val="600"/>
              </a:spcBef>
              <a:spcAft>
                <a:spcPts val="0"/>
              </a:spcAft>
              <a:buSzPts val="1960"/>
              <a:buChar char="🞆"/>
            </a:pPr>
            <a:r>
              <a:rPr lang="en-IE" sz="2800"/>
              <a:t>Two sessions of one week each</a:t>
            </a:r>
            <a:endParaRPr/>
          </a:p>
          <a:p>
            <a:pPr marL="274320" lvl="0" indent="-274320" algn="l" rtl="0">
              <a:spcBef>
                <a:spcPts val="600"/>
              </a:spcBef>
              <a:spcAft>
                <a:spcPts val="0"/>
              </a:spcAft>
              <a:buSzPts val="1960"/>
              <a:buChar char="🞆"/>
            </a:pPr>
            <a:r>
              <a:rPr lang="en-IE" sz="2800"/>
              <a:t>Helps students develop job search skills</a:t>
            </a:r>
            <a:endParaRPr/>
          </a:p>
          <a:p>
            <a:pPr marL="274320" lvl="0" indent="-274320" algn="l" rtl="0">
              <a:spcBef>
                <a:spcPts val="600"/>
              </a:spcBef>
              <a:spcAft>
                <a:spcPts val="0"/>
              </a:spcAft>
              <a:buSzPts val="1960"/>
              <a:buChar char="🞆"/>
            </a:pPr>
            <a:r>
              <a:rPr lang="en-IE" sz="2800"/>
              <a:t>It is a structured programme</a:t>
            </a:r>
            <a:endParaRPr/>
          </a:p>
          <a:p>
            <a:pPr marL="274320" lvl="0" indent="-274320" algn="l" rtl="0">
              <a:spcBef>
                <a:spcPts val="600"/>
              </a:spcBef>
              <a:spcAft>
                <a:spcPts val="0"/>
              </a:spcAft>
              <a:buSzPts val="1960"/>
              <a:buChar char="🞆"/>
            </a:pPr>
            <a:r>
              <a:rPr lang="en-IE" sz="2800"/>
              <a:t>Close links with school and employers</a:t>
            </a:r>
            <a:endParaRPr/>
          </a:p>
          <a:p>
            <a:pPr marL="274320" lvl="0" indent="-274320" algn="l" rtl="0">
              <a:spcBef>
                <a:spcPts val="600"/>
              </a:spcBef>
              <a:spcAft>
                <a:spcPts val="0"/>
              </a:spcAft>
              <a:buSzPts val="1960"/>
              <a:buChar char="🞆"/>
            </a:pPr>
            <a:r>
              <a:rPr lang="en-IE" sz="2800"/>
              <a:t>Each student has a co-operating worker.</a:t>
            </a:r>
            <a:endParaRPr sz="2800"/>
          </a:p>
          <a:p>
            <a:pPr marL="274320" lvl="0" indent="-274320" algn="l" rtl="0">
              <a:spcBef>
                <a:spcPts val="600"/>
              </a:spcBef>
              <a:spcAft>
                <a:spcPts val="0"/>
              </a:spcAft>
              <a:buSzPts val="1960"/>
              <a:buChar char="🞆"/>
            </a:pPr>
            <a:r>
              <a:rPr lang="en-IE" sz="2800"/>
              <a:t>Diary, evaluation and reports submitted at the end of the week</a:t>
            </a:r>
            <a:r>
              <a:rPr lang="en-IE"/>
              <a:t>.</a:t>
            </a:r>
            <a:endParaRPr/>
          </a:p>
          <a:p>
            <a:pPr marL="274320" lvl="0" indent="-167640" algn="l" rtl="0">
              <a:spcBef>
                <a:spcPts val="600"/>
              </a:spcBef>
              <a:spcAft>
                <a:spcPts val="0"/>
              </a:spcAft>
              <a:buSzPts val="1680"/>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539552" y="712268"/>
            <a:ext cx="6583143" cy="9914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2800"/>
              <a:buFont typeface="Century Schoolbook"/>
              <a:buNone/>
            </a:pP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2800" b="1"/>
              <a:t/>
            </a:r>
            <a:br>
              <a:rPr lang="en-IE" sz="2800" b="1"/>
            </a:br>
            <a:r>
              <a:rPr lang="en-IE" sz="3200" b="1">
                <a:solidFill>
                  <a:schemeClr val="accent1"/>
                </a:solidFill>
              </a:rPr>
              <a:t>Who does it Suit?</a:t>
            </a:r>
            <a:endParaRPr sz="3200" b="1">
              <a:solidFill>
                <a:schemeClr val="accent1"/>
              </a:solidFill>
            </a:endParaRPr>
          </a:p>
        </p:txBody>
      </p:sp>
      <p:sp>
        <p:nvSpPr>
          <p:cNvPr id="219" name="Google Shape;219;p26"/>
          <p:cNvSpPr txBox="1">
            <a:spLocks noGrp="1"/>
          </p:cNvSpPr>
          <p:nvPr>
            <p:ph idx="1"/>
          </p:nvPr>
        </p:nvSpPr>
        <p:spPr>
          <a:xfrm>
            <a:off x="457200" y="1340768"/>
            <a:ext cx="8291264" cy="4752528"/>
          </a:xfrm>
          <a:prstGeom prst="rect">
            <a:avLst/>
          </a:prstGeom>
          <a:noFill/>
          <a:ln>
            <a:noFill/>
          </a:ln>
        </p:spPr>
        <p:txBody>
          <a:bodyPr spcFirstLastPara="1" wrap="square" lIns="91425" tIns="45700" rIns="91425" bIns="45700" anchor="t" anchorCtr="0">
            <a:normAutofit lnSpcReduction="10000"/>
          </a:bodyPr>
          <a:lstStyle/>
          <a:p>
            <a:pPr marL="64008" lvl="0" indent="0" algn="l" rtl="0">
              <a:spcBef>
                <a:spcPts val="0"/>
              </a:spcBef>
              <a:spcAft>
                <a:spcPts val="0"/>
              </a:spcAft>
              <a:buSzPts val="1680"/>
              <a:buNone/>
            </a:pPr>
            <a:endParaRPr dirty="0"/>
          </a:p>
          <a:p>
            <a:pPr marL="64008" lvl="0" indent="0" algn="l" rtl="0">
              <a:spcBef>
                <a:spcPts val="600"/>
              </a:spcBef>
              <a:spcAft>
                <a:spcPts val="0"/>
              </a:spcAft>
              <a:buSzPts val="1960"/>
              <a:buNone/>
            </a:pPr>
            <a:endParaRPr lang="en-IE" sz="2800" dirty="0" smtClean="0"/>
          </a:p>
          <a:p>
            <a:pPr marL="64008" lvl="0" indent="0" algn="l" rtl="0">
              <a:spcBef>
                <a:spcPts val="600"/>
              </a:spcBef>
              <a:spcAft>
                <a:spcPts val="0"/>
              </a:spcAft>
              <a:buSzPts val="1960"/>
              <a:buNone/>
            </a:pPr>
            <a:r>
              <a:rPr lang="en-IE" sz="2800" dirty="0" smtClean="0"/>
              <a:t>The </a:t>
            </a:r>
            <a:r>
              <a:rPr lang="en-IE" sz="2800" dirty="0"/>
              <a:t>ideal student should have the following qualities:</a:t>
            </a:r>
            <a:endParaRPr dirty="0"/>
          </a:p>
          <a:p>
            <a:pPr marL="274320" lvl="0" indent="-274320" algn="l" rtl="0">
              <a:spcBef>
                <a:spcPts val="600"/>
              </a:spcBef>
              <a:spcAft>
                <a:spcPts val="0"/>
              </a:spcAft>
              <a:buSzPts val="1960"/>
              <a:buChar char="🞆"/>
            </a:pPr>
            <a:r>
              <a:rPr lang="en-IE" sz="2800" dirty="0" smtClean="0"/>
              <a:t>Will </a:t>
            </a:r>
            <a:r>
              <a:rPr lang="en-IE" sz="2800" dirty="0"/>
              <a:t>want to take part in Transition Year themselves</a:t>
            </a:r>
            <a:endParaRPr dirty="0"/>
          </a:p>
          <a:p>
            <a:pPr marL="274320" lvl="0" indent="-274320" algn="l" rtl="0">
              <a:spcBef>
                <a:spcPts val="600"/>
              </a:spcBef>
              <a:spcAft>
                <a:spcPts val="0"/>
              </a:spcAft>
              <a:buSzPts val="1960"/>
              <a:buChar char="🞆"/>
            </a:pPr>
            <a:r>
              <a:rPr lang="en-IE" sz="2800" dirty="0"/>
              <a:t>Will be willing to participate and get involved in a wide range of subjects and activities</a:t>
            </a:r>
            <a:endParaRPr dirty="0"/>
          </a:p>
          <a:p>
            <a:pPr marL="274320" lvl="0" indent="-274320" algn="l" rtl="0">
              <a:spcBef>
                <a:spcPts val="600"/>
              </a:spcBef>
              <a:spcAft>
                <a:spcPts val="0"/>
              </a:spcAft>
              <a:buSzPts val="1960"/>
              <a:buChar char="🞆"/>
            </a:pPr>
            <a:r>
              <a:rPr lang="en-IE" sz="2800" dirty="0"/>
              <a:t>Will be capable of accepting responsibility</a:t>
            </a:r>
            <a:endParaRPr dirty="0"/>
          </a:p>
          <a:p>
            <a:pPr marL="274320" lvl="0" indent="-274320" algn="l" rtl="0">
              <a:spcBef>
                <a:spcPts val="600"/>
              </a:spcBef>
              <a:spcAft>
                <a:spcPts val="0"/>
              </a:spcAft>
              <a:buSzPts val="1960"/>
              <a:buChar char="🞆"/>
            </a:pPr>
            <a:r>
              <a:rPr lang="en-IE" sz="2800" dirty="0"/>
              <a:t>Will have a positive and open </a:t>
            </a:r>
            <a:r>
              <a:rPr lang="en-IE" sz="2800" dirty="0" smtClean="0"/>
              <a:t>attitude</a:t>
            </a:r>
          </a:p>
          <a:p>
            <a:pPr marL="274320" lvl="0" indent="-274320" algn="l" rtl="0">
              <a:spcBef>
                <a:spcPts val="600"/>
              </a:spcBef>
              <a:spcAft>
                <a:spcPts val="0"/>
              </a:spcAft>
              <a:buSzPts val="1960"/>
              <a:buChar char="🞆"/>
            </a:pPr>
            <a:r>
              <a:rPr lang="en-IE" sz="2800" dirty="0" smtClean="0"/>
              <a:t>Will have a good attendance record.</a:t>
            </a:r>
            <a:endParaRPr sz="2800" dirty="0"/>
          </a:p>
          <a:p>
            <a:pPr marL="274320" lvl="0" indent="-167640" algn="l" rtl="0">
              <a:spcBef>
                <a:spcPts val="600"/>
              </a:spcBef>
              <a:spcAft>
                <a:spcPts val="0"/>
              </a:spcAft>
              <a:buSzPts val="1680"/>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solidFill>
                  <a:schemeClr val="accent6">
                    <a:lumMod val="75000"/>
                  </a:schemeClr>
                </a:solidFill>
              </a:rPr>
              <a:t>Who does TY not suit?</a:t>
            </a:r>
            <a:endParaRPr lang="en-IE" dirty="0">
              <a:solidFill>
                <a:schemeClr val="accent6">
                  <a:lumMod val="75000"/>
                </a:schemeClr>
              </a:solidFill>
            </a:endParaRPr>
          </a:p>
        </p:txBody>
      </p:sp>
      <p:sp>
        <p:nvSpPr>
          <p:cNvPr id="3" name="Content Placeholder 2"/>
          <p:cNvSpPr>
            <a:spLocks noGrp="1"/>
          </p:cNvSpPr>
          <p:nvPr>
            <p:ph idx="1"/>
          </p:nvPr>
        </p:nvSpPr>
        <p:spPr>
          <a:xfrm>
            <a:off x="442762" y="2015732"/>
            <a:ext cx="8199793" cy="4144435"/>
          </a:xfrm>
        </p:spPr>
        <p:txBody>
          <a:bodyPr>
            <a:normAutofit fontScale="92500"/>
          </a:bodyPr>
          <a:lstStyle/>
          <a:p>
            <a:r>
              <a:rPr lang="en-IE" dirty="0" smtClean="0"/>
              <a:t>Students who already have a poor attendance record. </a:t>
            </a:r>
            <a:endParaRPr lang="en-IE" dirty="0"/>
          </a:p>
          <a:p>
            <a:r>
              <a:rPr lang="en-IE" dirty="0" smtClean="0"/>
              <a:t>Students who go into the programme thinking it is a year off and who plan on doing nothing.</a:t>
            </a:r>
          </a:p>
          <a:p>
            <a:r>
              <a:rPr lang="en-IE" dirty="0" smtClean="0"/>
              <a:t>Student who aim to prioritise sport over their academic work.</a:t>
            </a:r>
          </a:p>
          <a:p>
            <a:r>
              <a:rPr lang="en-IE" dirty="0" smtClean="0"/>
              <a:t>Students who dislike school already and who don’t want to be in school an extra year.</a:t>
            </a:r>
          </a:p>
          <a:p>
            <a:pPr marL="0" indent="0" algn="ctr">
              <a:buNone/>
            </a:pPr>
            <a:r>
              <a:rPr lang="en-IE" b="1" dirty="0" smtClean="0">
                <a:solidFill>
                  <a:schemeClr val="bg1"/>
                </a:solidFill>
              </a:rPr>
              <a:t>If any of the above reflects your child’s attitude to TY then they would be better off moving on to 5</a:t>
            </a:r>
            <a:r>
              <a:rPr lang="en-IE" b="1" baseline="30000" dirty="0" smtClean="0">
                <a:solidFill>
                  <a:schemeClr val="bg1"/>
                </a:solidFill>
              </a:rPr>
              <a:t>th</a:t>
            </a:r>
            <a:r>
              <a:rPr lang="en-IE" b="1" dirty="0" smtClean="0">
                <a:solidFill>
                  <a:schemeClr val="bg1"/>
                </a:solidFill>
              </a:rPr>
              <a:t> year.</a:t>
            </a:r>
          </a:p>
          <a:p>
            <a:pPr marL="0" indent="0" algn="ctr">
              <a:buNone/>
            </a:pPr>
            <a:r>
              <a:rPr lang="en-IE" b="1" dirty="0" smtClean="0">
                <a:solidFill>
                  <a:schemeClr val="bg1"/>
                </a:solidFill>
              </a:rPr>
              <a:t>TY is a fantastic year if you are prepared to do the work, get involved and challenge yourself to try new things. </a:t>
            </a:r>
          </a:p>
          <a:p>
            <a:pPr marL="0" indent="0">
              <a:buNone/>
            </a:pPr>
            <a:endParaRPr lang="en-IE" b="1" dirty="0" smtClean="0"/>
          </a:p>
          <a:p>
            <a:pPr marL="0" indent="0">
              <a:buNone/>
            </a:pPr>
            <a:endParaRPr lang="en-IE" b="1" dirty="0"/>
          </a:p>
          <a:p>
            <a:endParaRPr lang="en-IE" dirty="0"/>
          </a:p>
        </p:txBody>
      </p:sp>
    </p:spTree>
    <p:extLst>
      <p:ext uri="{BB962C8B-B14F-4D97-AF65-F5344CB8AC3E}">
        <p14:creationId xmlns:p14="http://schemas.microsoft.com/office/powerpoint/2010/main" val="19031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827584" y="529388"/>
            <a:ext cx="6468365" cy="955395"/>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000"/>
              <a:buFont typeface="Century Schoolbook"/>
              <a:buNone/>
            </a:pPr>
            <a:r>
              <a:rPr lang="en-IE" b="1" dirty="0">
                <a:solidFill>
                  <a:schemeClr val="accent1"/>
                </a:solidFill>
              </a:rPr>
              <a:t>How Do I apply?</a:t>
            </a:r>
            <a:endParaRPr b="1" dirty="0">
              <a:solidFill>
                <a:schemeClr val="accent1"/>
              </a:solidFill>
            </a:endParaRPr>
          </a:p>
        </p:txBody>
      </p:sp>
      <p:sp>
        <p:nvSpPr>
          <p:cNvPr id="226" name="Google Shape;226;p27"/>
          <p:cNvSpPr txBox="1">
            <a:spLocks noGrp="1"/>
          </p:cNvSpPr>
          <p:nvPr>
            <p:ph idx="1"/>
          </p:nvPr>
        </p:nvSpPr>
        <p:spPr>
          <a:xfrm>
            <a:off x="346509" y="1876926"/>
            <a:ext cx="8219975" cy="4611906"/>
          </a:xfrm>
          <a:prstGeom prst="rect">
            <a:avLst/>
          </a:prstGeom>
          <a:noFill/>
          <a:ln>
            <a:noFill/>
          </a:ln>
        </p:spPr>
        <p:txBody>
          <a:bodyPr spcFirstLastPara="1" wrap="square" lIns="91425" tIns="45700" rIns="91425" bIns="45700" anchor="t" anchorCtr="0">
            <a:normAutofit fontScale="32500" lnSpcReduction="20000"/>
          </a:bodyPr>
          <a:lstStyle/>
          <a:p>
            <a:pPr marL="274320" lvl="0" indent="0" algn="l" rtl="0">
              <a:spcBef>
                <a:spcPts val="0"/>
              </a:spcBef>
              <a:spcAft>
                <a:spcPts val="0"/>
              </a:spcAft>
              <a:buNone/>
            </a:pPr>
            <a:endParaRPr lang="en-IE" sz="10300" dirty="0" smtClean="0"/>
          </a:p>
          <a:p>
            <a:pPr marL="274320" lvl="0" indent="0" algn="l" rtl="0">
              <a:spcBef>
                <a:spcPts val="0"/>
              </a:spcBef>
              <a:spcAft>
                <a:spcPts val="0"/>
              </a:spcAft>
              <a:buNone/>
            </a:pPr>
            <a:r>
              <a:rPr lang="en-IE" sz="8600" dirty="0" smtClean="0"/>
              <a:t>Application </a:t>
            </a:r>
            <a:r>
              <a:rPr lang="en-IE" sz="8600" dirty="0"/>
              <a:t>for admission to Transition Year is open to all students in Third Year and is made via the </a:t>
            </a:r>
            <a:r>
              <a:rPr lang="en-IE" sz="8600" dirty="0" smtClean="0"/>
              <a:t>Transition </a:t>
            </a:r>
            <a:r>
              <a:rPr lang="en-IE" sz="8600" dirty="0"/>
              <a:t>Year Application </a:t>
            </a:r>
            <a:r>
              <a:rPr lang="en-IE" sz="8600" dirty="0" smtClean="0"/>
              <a:t>Form completed on Google Forms which is text to parents</a:t>
            </a:r>
            <a:r>
              <a:rPr lang="en-IE" sz="8600" dirty="0"/>
              <a:t>.</a:t>
            </a:r>
            <a:endParaRPr sz="8600" dirty="0"/>
          </a:p>
          <a:p>
            <a:pPr marL="274320" lvl="0" indent="0" algn="l" rtl="0">
              <a:spcBef>
                <a:spcPts val="0"/>
              </a:spcBef>
              <a:spcAft>
                <a:spcPts val="0"/>
              </a:spcAft>
              <a:buNone/>
            </a:pPr>
            <a:endParaRPr sz="8600" dirty="0"/>
          </a:p>
          <a:p>
            <a:pPr marL="274320" lvl="0" indent="0" algn="l" rtl="0">
              <a:spcBef>
                <a:spcPts val="600"/>
              </a:spcBef>
              <a:spcAft>
                <a:spcPts val="0"/>
              </a:spcAft>
              <a:buNone/>
            </a:pPr>
            <a:r>
              <a:rPr lang="en-IE" sz="8600" dirty="0"/>
              <a:t>The maximum number of places available in each Transition Year Class in the programme group is 24. </a:t>
            </a:r>
            <a:endParaRPr sz="8600" dirty="0"/>
          </a:p>
          <a:p>
            <a:pPr marL="0" lvl="0" indent="0" algn="l" rtl="0">
              <a:spcBef>
                <a:spcPts val="600"/>
              </a:spcBef>
              <a:spcAft>
                <a:spcPts val="0"/>
              </a:spcAft>
              <a:buNone/>
            </a:pPr>
            <a:endParaRPr sz="8600" dirty="0"/>
          </a:p>
          <a:p>
            <a:pPr marL="274320" lvl="0" indent="0" algn="l" rtl="0">
              <a:spcBef>
                <a:spcPts val="600"/>
              </a:spcBef>
              <a:spcAft>
                <a:spcPts val="0"/>
              </a:spcAft>
              <a:buNone/>
            </a:pPr>
            <a:r>
              <a:rPr lang="en-IE" sz="8600" dirty="0"/>
              <a:t> When there are more applicants than available places, a waiting list based on the order of merit will apply.</a:t>
            </a:r>
            <a:endParaRPr sz="8600" dirty="0"/>
          </a:p>
          <a:p>
            <a:pPr marL="274320" lvl="0" indent="-149860" algn="l" rtl="0">
              <a:spcBef>
                <a:spcPts val="600"/>
              </a:spcBef>
              <a:spcAft>
                <a:spcPts val="0"/>
              </a:spcAft>
              <a:buSzPts val="490"/>
              <a:buNone/>
            </a:pPr>
            <a:endParaRPr sz="10300" dirty="0"/>
          </a:p>
          <a:p>
            <a:pPr marL="274320" lvl="0" indent="-167640" algn="l" rtl="0">
              <a:spcBef>
                <a:spcPts val="600"/>
              </a:spcBef>
              <a:spcAft>
                <a:spcPts val="0"/>
              </a:spcAft>
              <a:buSzPts val="420"/>
              <a:buNone/>
            </a:pPr>
            <a:endParaRPr sz="10300" dirty="0"/>
          </a:p>
          <a:p>
            <a:pPr marL="274320" lvl="0" indent="-167640" algn="l" rtl="0">
              <a:spcBef>
                <a:spcPts val="600"/>
              </a:spcBef>
              <a:spcAft>
                <a:spcPts val="0"/>
              </a:spcAft>
              <a:buSzPct val="70000"/>
              <a:buNone/>
            </a:pPr>
            <a:endParaRPr sz="2400" dirty="0"/>
          </a:p>
          <a:p>
            <a:pPr marL="274320" lvl="0" indent="-167640" algn="l" rtl="0">
              <a:spcBef>
                <a:spcPts val="600"/>
              </a:spcBef>
              <a:spcAft>
                <a:spcPts val="0"/>
              </a:spcAft>
              <a:buSzPct val="70000"/>
              <a:buNone/>
            </a:pPr>
            <a:endParaRPr sz="2400" dirty="0"/>
          </a:p>
          <a:p>
            <a:pPr marL="274320" lvl="0" indent="-167640" algn="l" rtl="0">
              <a:spcBef>
                <a:spcPts val="600"/>
              </a:spcBef>
              <a:spcAft>
                <a:spcPts val="0"/>
              </a:spcAft>
              <a:buSzPct val="70000"/>
              <a:buNone/>
            </a:pPr>
            <a:endParaRPr sz="2400" dirty="0"/>
          </a:p>
          <a:p>
            <a:pPr marL="274320" lvl="0" indent="-167640" algn="l" rtl="0">
              <a:spcBef>
                <a:spcPts val="600"/>
              </a:spcBef>
              <a:spcAft>
                <a:spcPts val="0"/>
              </a:spcAft>
              <a:buSzPct val="70000"/>
              <a:buNone/>
            </a:pPr>
            <a:endParaRPr sz="2400" dirty="0"/>
          </a:p>
          <a:p>
            <a:pPr marL="64008" lvl="0" indent="0" algn="l" rtl="0">
              <a:spcBef>
                <a:spcPts val="600"/>
              </a:spcBef>
              <a:spcAft>
                <a:spcPts val="0"/>
              </a:spcAft>
              <a:buSzPct val="70000"/>
              <a:buNone/>
            </a:pPr>
            <a:endParaRP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p:nvPr/>
        </p:nvSpPr>
        <p:spPr>
          <a:xfrm>
            <a:off x="179512" y="0"/>
            <a:ext cx="8784976" cy="54476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20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800" b="0" i="0" u="none" strike="noStrike" cap="none">
              <a:solidFill>
                <a:schemeClr val="dk1"/>
              </a:solidFill>
              <a:latin typeface="Century Schoolbook"/>
              <a:ea typeface="Century Schoolbook"/>
              <a:cs typeface="Century Schoolbook"/>
              <a:sym typeface="Century Schoolbook"/>
            </a:endParaRPr>
          </a:p>
        </p:txBody>
      </p:sp>
      <p:sp>
        <p:nvSpPr>
          <p:cNvPr id="232" name="Google Shape;232;p28"/>
          <p:cNvSpPr/>
          <p:nvPr/>
        </p:nvSpPr>
        <p:spPr>
          <a:xfrm>
            <a:off x="481263" y="471948"/>
            <a:ext cx="8051177" cy="57270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2400" b="0" i="0" u="none" strike="noStrike" cap="none" dirty="0">
                <a:solidFill>
                  <a:schemeClr val="dk1"/>
                </a:solidFill>
                <a:latin typeface="Century Schoolbook"/>
                <a:ea typeface="Century Schoolbook"/>
                <a:cs typeface="Century Schoolbook"/>
                <a:sym typeface="Century Schoolbook"/>
              </a:rPr>
              <a:t>Each applicant will be considered on his own merit and in order to be considered for the programme, the following procedure must be adhered to:</a:t>
            </a:r>
            <a:endParaRPr dirty="0"/>
          </a:p>
          <a:p>
            <a:pPr marL="0" marR="0" lvl="0" indent="0" algn="l" rtl="0">
              <a:spcBef>
                <a:spcPts val="0"/>
              </a:spcBef>
              <a:spcAft>
                <a:spcPts val="0"/>
              </a:spcAft>
              <a:buNone/>
            </a:pPr>
            <a:endParaRPr sz="24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2400" dirty="0">
                <a:solidFill>
                  <a:schemeClr val="dk1"/>
                </a:solidFill>
                <a:latin typeface="Century Schoolbook"/>
                <a:ea typeface="Century Schoolbook"/>
                <a:cs typeface="Century Schoolbook"/>
                <a:sym typeface="Century Schoolbook"/>
              </a:rPr>
              <a:t>Completion of the Application </a:t>
            </a:r>
            <a:r>
              <a:rPr lang="en-IE" sz="2400" dirty="0" smtClean="0">
                <a:solidFill>
                  <a:schemeClr val="dk1"/>
                </a:solidFill>
                <a:latin typeface="Century Schoolbook"/>
                <a:ea typeface="Century Schoolbook"/>
                <a:cs typeface="Century Schoolbook"/>
                <a:sym typeface="Century Schoolbook"/>
              </a:rPr>
              <a:t>Form </a:t>
            </a:r>
            <a:r>
              <a:rPr lang="en-IE" sz="2400" b="1" dirty="0">
                <a:solidFill>
                  <a:schemeClr val="dk1"/>
                </a:solidFill>
                <a:latin typeface="Century Schoolbook"/>
                <a:ea typeface="Century Schoolbook"/>
                <a:cs typeface="Century Schoolbook"/>
                <a:sym typeface="Century Schoolbook"/>
              </a:rPr>
              <a:t>within the deadline specified which </a:t>
            </a:r>
            <a:r>
              <a:rPr lang="en-IE" sz="2400" b="1" dirty="0" smtClean="0">
                <a:solidFill>
                  <a:schemeClr val="dk1"/>
                </a:solidFill>
                <a:latin typeface="Century Schoolbook"/>
                <a:ea typeface="Century Schoolbook"/>
                <a:cs typeface="Century Schoolbook"/>
                <a:sym typeface="Century Schoolbook"/>
              </a:rPr>
              <a:t>is Thursday December 19</a:t>
            </a:r>
            <a:r>
              <a:rPr lang="en-IE" sz="2400" b="1" baseline="30000" dirty="0" smtClean="0">
                <a:solidFill>
                  <a:schemeClr val="dk1"/>
                </a:solidFill>
                <a:latin typeface="Century Schoolbook"/>
                <a:ea typeface="Century Schoolbook"/>
                <a:cs typeface="Century Schoolbook"/>
                <a:sym typeface="Century Schoolbook"/>
              </a:rPr>
              <a:t>th</a:t>
            </a:r>
            <a:r>
              <a:rPr lang="en-IE" sz="2400" b="1" dirty="0" smtClean="0">
                <a:solidFill>
                  <a:schemeClr val="dk1"/>
                </a:solidFill>
                <a:latin typeface="Century Schoolbook"/>
                <a:ea typeface="Century Schoolbook"/>
                <a:cs typeface="Century Schoolbook"/>
                <a:sym typeface="Century Schoolbook"/>
              </a:rPr>
              <a:t> 2024).</a:t>
            </a:r>
            <a:endParaRPr dirty="0"/>
          </a:p>
          <a:p>
            <a:pPr marL="0" marR="0" lvl="0" indent="0" algn="l" rtl="0">
              <a:spcBef>
                <a:spcPts val="0"/>
              </a:spcBef>
              <a:spcAft>
                <a:spcPts val="0"/>
              </a:spcAft>
              <a:buNone/>
            </a:pPr>
            <a:endParaRPr sz="2400" b="1"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2400" b="1" dirty="0">
                <a:solidFill>
                  <a:schemeClr val="dk1"/>
                </a:solidFill>
                <a:latin typeface="Century Schoolbook"/>
                <a:ea typeface="Century Schoolbook"/>
                <a:cs typeface="Century Schoolbook"/>
                <a:sym typeface="Century Schoolbook"/>
              </a:rPr>
              <a:t> </a:t>
            </a:r>
            <a:r>
              <a:rPr lang="en-IE" sz="2400" dirty="0" smtClean="0">
                <a:solidFill>
                  <a:schemeClr val="dk1"/>
                </a:solidFill>
                <a:latin typeface="Century Schoolbook"/>
                <a:ea typeface="Century Schoolbook"/>
                <a:cs typeface="Century Schoolbook"/>
                <a:sym typeface="Century Schoolbook"/>
              </a:rPr>
              <a:t>The TY Application is </a:t>
            </a:r>
            <a:r>
              <a:rPr lang="en-IE" sz="2400" dirty="0">
                <a:solidFill>
                  <a:schemeClr val="dk1"/>
                </a:solidFill>
                <a:latin typeface="Century Schoolbook"/>
                <a:ea typeface="Century Schoolbook"/>
                <a:cs typeface="Century Schoolbook"/>
                <a:sym typeface="Century Schoolbook"/>
              </a:rPr>
              <a:t>an opportunity for the student to outline their interest in and suitability for the Transition Year Programme. </a:t>
            </a:r>
            <a:endParaRPr sz="2400" dirty="0">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idx="4294967295"/>
          </p:nvPr>
        </p:nvSpPr>
        <p:spPr>
          <a:xfrm>
            <a:off x="0" y="0"/>
            <a:ext cx="7545388" cy="77628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000"/>
              <a:buFont typeface="Century Schoolbook"/>
              <a:buNone/>
            </a:pPr>
            <a:r>
              <a:rPr lang="en-IE" b="1" dirty="0">
                <a:solidFill>
                  <a:schemeClr val="bg1"/>
                </a:solidFill>
              </a:rPr>
              <a:t>Selection Criteria</a:t>
            </a:r>
            <a:endParaRPr dirty="0">
              <a:solidFill>
                <a:schemeClr val="bg1"/>
              </a:solidFill>
            </a:endParaRPr>
          </a:p>
        </p:txBody>
      </p:sp>
      <p:sp>
        <p:nvSpPr>
          <p:cNvPr id="238" name="Google Shape;238;p29"/>
          <p:cNvSpPr txBox="1">
            <a:spLocks noGrp="1"/>
          </p:cNvSpPr>
          <p:nvPr>
            <p:ph type="body" idx="4294967295"/>
          </p:nvPr>
        </p:nvSpPr>
        <p:spPr>
          <a:xfrm>
            <a:off x="173254" y="1280160"/>
            <a:ext cx="8787865" cy="5014762"/>
          </a:xfrm>
          <a:prstGeom prst="rect">
            <a:avLst/>
          </a:prstGeom>
          <a:noFill/>
          <a:ln>
            <a:noFill/>
          </a:ln>
        </p:spPr>
        <p:txBody>
          <a:bodyPr spcFirstLastPara="1" wrap="square" lIns="91425" tIns="45700" rIns="91425" bIns="45700" anchor="t" anchorCtr="0">
            <a:normAutofit fontScale="77500" lnSpcReduction="20000"/>
          </a:bodyPr>
          <a:lstStyle/>
          <a:p>
            <a:r>
              <a:rPr lang="en-IE" dirty="0"/>
              <a:t>Each applicant will be considered on his own merit. In order to be considered for the programme, the following procedure must be adhered to</a:t>
            </a:r>
            <a:r>
              <a:rPr lang="en-IE" dirty="0" smtClean="0"/>
              <a:t>:</a:t>
            </a:r>
            <a:endParaRPr lang="en-IE" dirty="0"/>
          </a:p>
          <a:p>
            <a:pPr lvl="0"/>
            <a:r>
              <a:rPr lang="en-US" b="1" dirty="0">
                <a:solidFill>
                  <a:schemeClr val="bg1"/>
                </a:solidFill>
              </a:rPr>
              <a:t>Completion of the Application Form within the deadline specified </a:t>
            </a:r>
            <a:r>
              <a:rPr lang="en-US" b="1" dirty="0" smtClean="0">
                <a:solidFill>
                  <a:schemeClr val="bg1"/>
                </a:solidFill>
              </a:rPr>
              <a:t>each</a:t>
            </a:r>
          </a:p>
          <a:p>
            <a:pPr marL="0" lvl="0" indent="0">
              <a:buNone/>
            </a:pPr>
            <a:r>
              <a:rPr lang="en-US" b="1" dirty="0">
                <a:solidFill>
                  <a:schemeClr val="bg1"/>
                </a:solidFill>
              </a:rPr>
              <a:t> </a:t>
            </a:r>
            <a:r>
              <a:rPr lang="en-US" b="1" dirty="0" smtClean="0">
                <a:solidFill>
                  <a:schemeClr val="bg1"/>
                </a:solidFill>
              </a:rPr>
              <a:t>  </a:t>
            </a:r>
            <a:r>
              <a:rPr lang="en-US" b="1" dirty="0">
                <a:solidFill>
                  <a:schemeClr val="bg1"/>
                </a:solidFill>
              </a:rPr>
              <a:t>year </a:t>
            </a:r>
            <a:r>
              <a:rPr lang="en-US" dirty="0">
                <a:solidFill>
                  <a:schemeClr val="bg1"/>
                </a:solidFill>
              </a:rPr>
              <a:t>(</a:t>
            </a:r>
            <a:r>
              <a:rPr lang="en-US" b="1" dirty="0">
                <a:solidFill>
                  <a:schemeClr val="bg1"/>
                </a:solidFill>
              </a:rPr>
              <a:t>the agreed date for the academic year </a:t>
            </a:r>
            <a:r>
              <a:rPr lang="en-US" b="1" dirty="0" smtClean="0">
                <a:solidFill>
                  <a:schemeClr val="bg1"/>
                </a:solidFill>
              </a:rPr>
              <a:t>2025-2026 </a:t>
            </a:r>
            <a:r>
              <a:rPr lang="en-US" b="1" dirty="0">
                <a:solidFill>
                  <a:schemeClr val="bg1"/>
                </a:solidFill>
              </a:rPr>
              <a:t>is </a:t>
            </a:r>
            <a:r>
              <a:rPr lang="en-US" b="1" dirty="0" smtClean="0">
                <a:solidFill>
                  <a:schemeClr val="bg1"/>
                </a:solidFill>
              </a:rPr>
              <a:t>Thursday Dec      </a:t>
            </a:r>
          </a:p>
          <a:p>
            <a:pPr marL="0" lvl="0" indent="0">
              <a:buNone/>
            </a:pPr>
            <a:r>
              <a:rPr lang="en-US" b="1" dirty="0">
                <a:solidFill>
                  <a:schemeClr val="bg1"/>
                </a:solidFill>
              </a:rPr>
              <a:t> </a:t>
            </a:r>
            <a:r>
              <a:rPr lang="en-US" b="1" dirty="0" smtClean="0">
                <a:solidFill>
                  <a:schemeClr val="bg1"/>
                </a:solidFill>
              </a:rPr>
              <a:t>  19</a:t>
            </a:r>
            <a:r>
              <a:rPr lang="en-US" b="1" baseline="30000" dirty="0" smtClean="0">
                <a:solidFill>
                  <a:schemeClr val="bg1"/>
                </a:solidFill>
              </a:rPr>
              <a:t>th</a:t>
            </a:r>
            <a:r>
              <a:rPr lang="en-US" b="1" dirty="0" smtClean="0">
                <a:solidFill>
                  <a:schemeClr val="bg1"/>
                </a:solidFill>
              </a:rPr>
              <a:t> 2024.</a:t>
            </a:r>
            <a:r>
              <a:rPr lang="en-US" dirty="0" smtClean="0"/>
              <a:t> </a:t>
            </a:r>
            <a:r>
              <a:rPr lang="en-US" dirty="0"/>
              <a:t>The Application Form is an opportunity for the student to outline </a:t>
            </a:r>
            <a:r>
              <a:rPr lang="en-US" dirty="0" smtClean="0"/>
              <a:t>          </a:t>
            </a:r>
            <a:r>
              <a:rPr lang="en-US" dirty="0" smtClean="0"/>
              <a:t>  </a:t>
            </a:r>
          </a:p>
          <a:p>
            <a:pPr marL="0" lvl="0" indent="0">
              <a:buNone/>
            </a:pPr>
            <a:r>
              <a:rPr lang="en-US" dirty="0"/>
              <a:t> </a:t>
            </a:r>
            <a:r>
              <a:rPr lang="en-US" dirty="0" smtClean="0"/>
              <a:t>  </a:t>
            </a:r>
            <a:r>
              <a:rPr lang="en-US" dirty="0" smtClean="0"/>
              <a:t>their </a:t>
            </a:r>
            <a:r>
              <a:rPr lang="en-US" dirty="0"/>
              <a:t>interest in and suitability for the Transition Year </a:t>
            </a:r>
            <a:r>
              <a:rPr lang="en-US" dirty="0" err="1"/>
              <a:t>Programme</a:t>
            </a:r>
            <a:r>
              <a:rPr lang="en-US" dirty="0"/>
              <a:t>. </a:t>
            </a:r>
            <a:endParaRPr lang="en-IE" dirty="0"/>
          </a:p>
          <a:p>
            <a:r>
              <a:rPr lang="en-IE" dirty="0"/>
              <a:t>A student is assessed as suitable for the programme based on how well he meets the criteria outlined below: </a:t>
            </a:r>
          </a:p>
          <a:p>
            <a:pPr lvl="0"/>
            <a:r>
              <a:rPr lang="en-US" dirty="0"/>
              <a:t>The student’s record of compliance with the </a:t>
            </a:r>
            <a:r>
              <a:rPr lang="en-US" dirty="0" smtClean="0"/>
              <a:t>School’s ‘Code for the Promotion of Positive ‘</a:t>
            </a:r>
            <a:r>
              <a:rPr lang="en-US" dirty="0" err="1" smtClean="0"/>
              <a:t>Behaviour</a:t>
            </a:r>
            <a:r>
              <a:rPr lang="en-US" dirty="0" smtClean="0"/>
              <a:t>’.</a:t>
            </a:r>
            <a:endParaRPr lang="en-IE" dirty="0"/>
          </a:p>
          <a:p>
            <a:pPr lvl="0"/>
            <a:r>
              <a:rPr lang="en-US" dirty="0"/>
              <a:t>The quality of the application form, including the student’s record of contribution to extra-curricular and co-curricular activities</a:t>
            </a:r>
            <a:endParaRPr lang="en-IE" dirty="0"/>
          </a:p>
          <a:p>
            <a:pPr lvl="0"/>
            <a:r>
              <a:rPr lang="en-US" dirty="0"/>
              <a:t>The recommendations of the student’s teachers, Year Head and Senior Management Team.</a:t>
            </a:r>
            <a:endParaRPr lang="en-IE" dirty="0"/>
          </a:p>
          <a:p>
            <a:pPr lvl="0"/>
            <a:r>
              <a:rPr lang="en-US" dirty="0"/>
              <a:t>The student’s performance &amp; attendance to date (</a:t>
            </a:r>
            <a:r>
              <a:rPr lang="en-US" dirty="0" err="1"/>
              <a:t>VSware</a:t>
            </a:r>
            <a:r>
              <a:rPr lang="en-US" dirty="0"/>
              <a:t> records)</a:t>
            </a:r>
            <a:endParaRPr lang="en-IE" dirty="0"/>
          </a:p>
          <a:p>
            <a:pPr lvl="0"/>
            <a:r>
              <a:rPr lang="en-US" dirty="0"/>
              <a:t>The Selection Committee will process all applications received as per the Criteria for Admission above. </a:t>
            </a:r>
            <a:endParaRPr lang="en-IE" dirty="0"/>
          </a:p>
          <a:p>
            <a:pPr marL="635508" lvl="0" indent="-571500" algn="l" rtl="0">
              <a:spcBef>
                <a:spcPts val="600"/>
              </a:spcBef>
              <a:spcAft>
                <a:spcPts val="0"/>
              </a:spcAft>
              <a:buSzPct val="70000"/>
              <a:buChar char="🞆"/>
            </a:pPr>
            <a:endParaRPr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3629" y="404261"/>
            <a:ext cx="8386763" cy="6267133"/>
          </a:xfrm>
        </p:spPr>
        <p:txBody>
          <a:bodyPr>
            <a:normAutofit fontScale="70000" lnSpcReduction="20000"/>
          </a:bodyPr>
          <a:lstStyle/>
          <a:p>
            <a:pPr marL="0" lvl="0" indent="0" algn="ctr">
              <a:buNone/>
            </a:pPr>
            <a:r>
              <a:rPr lang="en-IE" sz="4600" b="1" dirty="0" smtClean="0">
                <a:solidFill>
                  <a:schemeClr val="bg1"/>
                </a:solidFill>
              </a:rPr>
              <a:t>Selection Criteria </a:t>
            </a:r>
            <a:r>
              <a:rPr lang="en-IE" sz="4600" b="1" dirty="0" smtClean="0">
                <a:solidFill>
                  <a:schemeClr val="bg1"/>
                </a:solidFill>
              </a:rPr>
              <a:t>Continued</a:t>
            </a:r>
          </a:p>
          <a:p>
            <a:pPr marL="0" lvl="0" indent="0" algn="ctr">
              <a:buNone/>
            </a:pPr>
            <a:endParaRPr lang="en-US" sz="4600" dirty="0">
              <a:solidFill>
                <a:schemeClr val="bg1"/>
              </a:solidFill>
            </a:endParaRPr>
          </a:p>
          <a:p>
            <a:pPr lvl="0"/>
            <a:r>
              <a:rPr lang="en-US" sz="2900" dirty="0" smtClean="0"/>
              <a:t>In </a:t>
            </a:r>
            <a:r>
              <a:rPr lang="en-US" sz="2900" dirty="0"/>
              <a:t>consultation with the </a:t>
            </a:r>
            <a:r>
              <a:rPr lang="en-US" sz="2900" dirty="0" smtClean="0"/>
              <a:t>3</a:t>
            </a:r>
            <a:r>
              <a:rPr lang="en-US" sz="2900" baseline="30000" dirty="0" smtClean="0"/>
              <a:t>rd</a:t>
            </a:r>
            <a:r>
              <a:rPr lang="en-US" sz="2900" dirty="0" smtClean="0"/>
              <a:t> Year </a:t>
            </a:r>
            <a:r>
              <a:rPr lang="en-US" sz="2900" dirty="0" err="1" smtClean="0"/>
              <a:t>Year</a:t>
            </a:r>
            <a:r>
              <a:rPr lang="en-US" sz="2900" dirty="0" smtClean="0"/>
              <a:t> Head &amp; the Deputy Principal </a:t>
            </a:r>
            <a:r>
              <a:rPr lang="en-US" sz="2900" dirty="0" err="1" smtClean="0"/>
              <a:t>Ms</a:t>
            </a:r>
            <a:r>
              <a:rPr lang="en-US" sz="2900" dirty="0" smtClean="0"/>
              <a:t> </a:t>
            </a:r>
            <a:r>
              <a:rPr lang="en-US" sz="2900" dirty="0" err="1" smtClean="0"/>
              <a:t>Doolan</a:t>
            </a:r>
            <a:r>
              <a:rPr lang="en-US" sz="2900" dirty="0" smtClean="0"/>
              <a:t>, </a:t>
            </a:r>
            <a:r>
              <a:rPr lang="en-US" sz="2900" dirty="0"/>
              <a:t>students who meet the above criteria are deemed suitable for the </a:t>
            </a:r>
            <a:r>
              <a:rPr lang="en-US" sz="2900" dirty="0" err="1"/>
              <a:t>programme</a:t>
            </a:r>
            <a:r>
              <a:rPr lang="en-US" sz="2900" dirty="0"/>
              <a:t> and will be offered a place in TY.</a:t>
            </a:r>
            <a:endParaRPr lang="en-IE" sz="2900" dirty="0"/>
          </a:p>
          <a:p>
            <a:pPr lvl="0"/>
            <a:r>
              <a:rPr lang="en-US" sz="2900" dirty="0"/>
              <a:t>Where concerns are identified as per the selection criteria, those students will be given an opportunity to present for an interview with the selection committee. </a:t>
            </a:r>
            <a:endParaRPr lang="en-IE" sz="2900" dirty="0"/>
          </a:p>
          <a:p>
            <a:pPr lvl="0"/>
            <a:r>
              <a:rPr lang="en-US" sz="2900" dirty="0" smtClean="0"/>
              <a:t>Once </a:t>
            </a:r>
            <a:r>
              <a:rPr lang="en-US" sz="2900" dirty="0"/>
              <a:t>completed the students interviewed will be listed in order of merit based on the marks received.</a:t>
            </a:r>
            <a:endParaRPr lang="en-IE" sz="2900" dirty="0"/>
          </a:p>
          <a:p>
            <a:pPr lvl="0"/>
            <a:r>
              <a:rPr lang="en-US" sz="2900" dirty="0"/>
              <a:t>When there are more applicants than available places, a waiting list based on the order of merit will apply.  If students on the waiting list share the same score, a supervised draw will take place.  Students will then be placed in order on the waiting list.  Once all students have accepted their place in Transition Year and the quota (as set out by the Board of Management) has </a:t>
            </a:r>
            <a:r>
              <a:rPr lang="en-US" sz="2900" dirty="0" smtClean="0"/>
              <a:t>5een </a:t>
            </a:r>
            <a:r>
              <a:rPr lang="en-US" sz="2900" dirty="0"/>
              <a:t>reached, the waiting list will cease on the </a:t>
            </a:r>
            <a:r>
              <a:rPr lang="en-US" sz="2900" b="1" dirty="0">
                <a:solidFill>
                  <a:schemeClr val="bg1"/>
                </a:solidFill>
              </a:rPr>
              <a:t>Monday April </a:t>
            </a:r>
            <a:r>
              <a:rPr lang="en-US" sz="2900" b="1" dirty="0" smtClean="0">
                <a:solidFill>
                  <a:schemeClr val="bg1"/>
                </a:solidFill>
              </a:rPr>
              <a:t>7</a:t>
            </a:r>
            <a:r>
              <a:rPr lang="en-US" sz="2900" b="1" baseline="30000" dirty="0" smtClean="0">
                <a:solidFill>
                  <a:schemeClr val="bg1"/>
                </a:solidFill>
              </a:rPr>
              <a:t>th</a:t>
            </a:r>
            <a:r>
              <a:rPr lang="en-US" sz="2900" b="1" dirty="0" smtClean="0">
                <a:solidFill>
                  <a:schemeClr val="bg1"/>
                </a:solidFill>
              </a:rPr>
              <a:t> 2025</a:t>
            </a:r>
            <a:r>
              <a:rPr lang="en-US" sz="2900" b="1" dirty="0" smtClean="0"/>
              <a:t>.</a:t>
            </a:r>
            <a:r>
              <a:rPr lang="en-US" sz="2900" dirty="0" smtClean="0"/>
              <a:t> </a:t>
            </a:r>
            <a:r>
              <a:rPr lang="en-US" sz="2900" dirty="0"/>
              <a:t>In this way, students will be enabled to settle into their various </a:t>
            </a:r>
            <a:r>
              <a:rPr lang="en-US" sz="2900" dirty="0" err="1"/>
              <a:t>programmes</a:t>
            </a:r>
            <a:r>
              <a:rPr lang="en-US" sz="2900" dirty="0"/>
              <a:t> / year groups. </a:t>
            </a:r>
            <a:endParaRPr lang="en-IE" sz="2900" dirty="0"/>
          </a:p>
          <a:p>
            <a:pPr lvl="0"/>
            <a:r>
              <a:rPr lang="en-US" sz="2900" dirty="0"/>
              <a:t>Those who are deemed unsuitable for the </a:t>
            </a:r>
            <a:r>
              <a:rPr lang="en-US" sz="2900" dirty="0" err="1"/>
              <a:t>programme</a:t>
            </a:r>
            <a:r>
              <a:rPr lang="en-US" sz="2900" dirty="0"/>
              <a:t> will be informed by email and will be advised to consult the Guidance Counsellors regarding alternative senior cycle </a:t>
            </a:r>
            <a:r>
              <a:rPr lang="en-US" sz="2900" dirty="0" err="1"/>
              <a:t>programmes</a:t>
            </a:r>
            <a:r>
              <a:rPr lang="en-US" sz="2900" dirty="0"/>
              <a:t>.</a:t>
            </a:r>
            <a:endParaRPr lang="en-IE" sz="2900" dirty="0"/>
          </a:p>
          <a:p>
            <a:r>
              <a:rPr lang="en-IE" sz="2900" b="1" dirty="0"/>
              <a:t> </a:t>
            </a:r>
            <a:endParaRPr lang="en-IE" sz="2900" dirty="0"/>
          </a:p>
          <a:p>
            <a:endParaRPr lang="en-IE" dirty="0"/>
          </a:p>
        </p:txBody>
      </p:sp>
    </p:spTree>
    <p:extLst>
      <p:ext uri="{BB962C8B-B14F-4D97-AF65-F5344CB8AC3E}">
        <p14:creationId xmlns:p14="http://schemas.microsoft.com/office/powerpoint/2010/main" val="240122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452387" y="606392"/>
            <a:ext cx="6554805" cy="947104"/>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ts val="3000"/>
              <a:buFont typeface="Century Schoolbook"/>
              <a:buNone/>
            </a:pPr>
            <a:r>
              <a:rPr lang="en-IE" b="1" dirty="0"/>
              <a:t> </a:t>
            </a:r>
            <a:r>
              <a:rPr lang="en-IE" b="1" dirty="0" smtClean="0"/>
              <a:t/>
            </a:r>
            <a:br>
              <a:rPr lang="en-IE" b="1" dirty="0" smtClean="0"/>
            </a:br>
            <a:r>
              <a:rPr lang="en-IE" b="1" dirty="0"/>
              <a:t/>
            </a:r>
            <a:br>
              <a:rPr lang="en-IE" b="1" dirty="0"/>
            </a:br>
            <a:r>
              <a:rPr lang="en-IE" b="1" dirty="0" smtClean="0"/>
              <a:t/>
            </a:r>
            <a:br>
              <a:rPr lang="en-IE" b="1" dirty="0" smtClean="0"/>
            </a:br>
            <a:r>
              <a:rPr lang="en-IE" b="1" dirty="0" smtClean="0">
                <a:solidFill>
                  <a:schemeClr val="accent1"/>
                </a:solidFill>
              </a:rPr>
              <a:t>Offer </a:t>
            </a:r>
            <a:r>
              <a:rPr lang="en-IE" b="1" dirty="0">
                <a:solidFill>
                  <a:schemeClr val="accent1"/>
                </a:solidFill>
              </a:rPr>
              <a:t>&amp; Acceptance of Places</a:t>
            </a:r>
            <a:r>
              <a:rPr lang="en-IE" dirty="0">
                <a:solidFill>
                  <a:schemeClr val="accent1"/>
                </a:solidFill>
              </a:rPr>
              <a:t/>
            </a:r>
            <a:br>
              <a:rPr lang="en-IE" dirty="0">
                <a:solidFill>
                  <a:schemeClr val="accent1"/>
                </a:solidFill>
              </a:rPr>
            </a:br>
            <a:endParaRPr dirty="0">
              <a:solidFill>
                <a:schemeClr val="accent1"/>
              </a:solidFill>
            </a:endParaRPr>
          </a:p>
        </p:txBody>
      </p:sp>
      <p:sp>
        <p:nvSpPr>
          <p:cNvPr id="244" name="Google Shape;244;p30"/>
          <p:cNvSpPr txBox="1">
            <a:spLocks noGrp="1"/>
          </p:cNvSpPr>
          <p:nvPr>
            <p:ph idx="1"/>
          </p:nvPr>
        </p:nvSpPr>
        <p:spPr>
          <a:xfrm>
            <a:off x="599768" y="1720645"/>
            <a:ext cx="8087032" cy="4734163"/>
          </a:xfrm>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spcBef>
                <a:spcPts val="0"/>
              </a:spcBef>
              <a:spcAft>
                <a:spcPts val="0"/>
              </a:spcAft>
              <a:buSzPct val="70000"/>
              <a:buChar char="🞆"/>
            </a:pPr>
            <a:endParaRPr lang="en-IE" dirty="0" smtClean="0"/>
          </a:p>
          <a:p>
            <a:pPr marL="274320" lvl="0" indent="-274320" algn="l" rtl="0">
              <a:spcBef>
                <a:spcPts val="0"/>
              </a:spcBef>
              <a:spcAft>
                <a:spcPts val="0"/>
              </a:spcAft>
              <a:buSzPct val="70000"/>
              <a:buChar char="🞆"/>
            </a:pPr>
            <a:endParaRPr lang="en-IE" dirty="0"/>
          </a:p>
          <a:p>
            <a:pPr marL="274320" lvl="0" indent="-274320" algn="l" rtl="0">
              <a:spcBef>
                <a:spcPts val="0"/>
              </a:spcBef>
              <a:spcAft>
                <a:spcPts val="0"/>
              </a:spcAft>
              <a:buSzPct val="70000"/>
              <a:buChar char="🞆"/>
            </a:pPr>
            <a:r>
              <a:rPr lang="en-IE" sz="1900" dirty="0" smtClean="0"/>
              <a:t>After </a:t>
            </a:r>
            <a:r>
              <a:rPr lang="en-IE" sz="1900" dirty="0"/>
              <a:t>the selection committee have reviewed the applications</a:t>
            </a:r>
            <a:r>
              <a:rPr lang="en-IE" sz="1900" dirty="0" smtClean="0"/>
              <a:t>, all students </a:t>
            </a:r>
            <a:r>
              <a:rPr lang="en-IE" sz="1900" dirty="0"/>
              <a:t>will be informed by email of the outcome of their </a:t>
            </a:r>
            <a:r>
              <a:rPr lang="en-IE" sz="1900" dirty="0" smtClean="0"/>
              <a:t>application.</a:t>
            </a:r>
          </a:p>
          <a:p>
            <a:pPr marL="274320" lvl="0" indent="-274320" algn="l" rtl="0">
              <a:spcBef>
                <a:spcPts val="0"/>
              </a:spcBef>
              <a:spcAft>
                <a:spcPts val="0"/>
              </a:spcAft>
              <a:buSzPct val="70000"/>
              <a:buChar char="🞆"/>
            </a:pPr>
            <a:endParaRPr lang="en-IE" sz="1900" dirty="0"/>
          </a:p>
          <a:p>
            <a:pPr marL="274320" lvl="0" indent="-274320" algn="l" rtl="0">
              <a:spcBef>
                <a:spcPts val="0"/>
              </a:spcBef>
              <a:spcAft>
                <a:spcPts val="0"/>
              </a:spcAft>
              <a:buSzPct val="70000"/>
              <a:buChar char="🞆"/>
            </a:pPr>
            <a:r>
              <a:rPr lang="en-IE" sz="1900" dirty="0" smtClean="0"/>
              <a:t>Unsuccessful </a:t>
            </a:r>
            <a:r>
              <a:rPr lang="en-IE" sz="1900" dirty="0"/>
              <a:t>applicants will be informed within the same time frame and will be advised of their right to appeal the decision to the Board of Management. See Appeals Process below.  </a:t>
            </a:r>
            <a:endParaRPr lang="en-IE" sz="1900" dirty="0" smtClean="0"/>
          </a:p>
          <a:p>
            <a:pPr marL="274320" lvl="0" indent="-274320" algn="l" rtl="0">
              <a:spcBef>
                <a:spcPts val="0"/>
              </a:spcBef>
              <a:spcAft>
                <a:spcPts val="0"/>
              </a:spcAft>
              <a:buSzPct val="70000"/>
              <a:buChar char="🞆"/>
            </a:pPr>
            <a:endParaRPr sz="1900" dirty="0"/>
          </a:p>
          <a:p>
            <a:pPr marL="274320" lvl="0" indent="-274320" algn="l" rtl="0">
              <a:spcBef>
                <a:spcPts val="600"/>
              </a:spcBef>
              <a:spcAft>
                <a:spcPts val="0"/>
              </a:spcAft>
              <a:buSzPct val="70000"/>
              <a:buChar char="🞆"/>
            </a:pPr>
            <a:r>
              <a:rPr lang="en-IE" sz="1900" dirty="0"/>
              <a:t>The student will receive one of the following responses regarding his application: </a:t>
            </a:r>
            <a:endParaRPr sz="1900" dirty="0"/>
          </a:p>
          <a:p>
            <a:pPr marL="578358" lvl="0" indent="-514350" algn="l" rtl="0">
              <a:spcBef>
                <a:spcPts val="600"/>
              </a:spcBef>
              <a:spcAft>
                <a:spcPts val="0"/>
              </a:spcAft>
              <a:buSzPct val="70000"/>
              <a:buAutoNum type="arabicPeriod"/>
            </a:pPr>
            <a:r>
              <a:rPr lang="en-IE" sz="1900" dirty="0"/>
              <a:t>He will be informed that he has secured his place in the Transition Year programme for the following academic year. Within the date specified, he must then submit the following to the School Office:</a:t>
            </a:r>
            <a:endParaRPr sz="1900" dirty="0"/>
          </a:p>
          <a:p>
            <a:pPr marL="274320" lvl="0" indent="-274320" algn="l" rtl="0">
              <a:spcBef>
                <a:spcPts val="600"/>
              </a:spcBef>
              <a:spcAft>
                <a:spcPts val="0"/>
              </a:spcAft>
              <a:buSzPct val="70000"/>
              <a:buChar char="🞆"/>
            </a:pPr>
            <a:r>
              <a:rPr lang="en-IE" sz="1900" dirty="0"/>
              <a:t>Completed Acceptance Form </a:t>
            </a:r>
            <a:endParaRPr sz="1900" dirty="0"/>
          </a:p>
          <a:p>
            <a:pPr marL="274320" lvl="0" indent="-274320" algn="l" rtl="0">
              <a:spcBef>
                <a:spcPts val="600"/>
              </a:spcBef>
              <a:spcAft>
                <a:spcPts val="0"/>
              </a:spcAft>
              <a:buSzPct val="70000"/>
              <a:buChar char="🞆"/>
            </a:pPr>
            <a:r>
              <a:rPr lang="en-IE" sz="1900" dirty="0"/>
              <a:t>Completed Contract of Learning </a:t>
            </a:r>
            <a:endParaRPr sz="1900" dirty="0"/>
          </a:p>
          <a:p>
            <a:pPr marL="274320" lvl="0" indent="-274320" algn="l" rtl="0">
              <a:spcBef>
                <a:spcPts val="600"/>
              </a:spcBef>
              <a:spcAft>
                <a:spcPts val="0"/>
              </a:spcAft>
              <a:buSzPct val="70000"/>
              <a:buChar char="🞆"/>
            </a:pPr>
            <a:r>
              <a:rPr lang="en-IE" sz="1900" dirty="0"/>
              <a:t>Completed Behaviour Contract</a:t>
            </a:r>
            <a:endParaRPr sz="1900" dirty="0"/>
          </a:p>
          <a:p>
            <a:pPr marL="274320" lvl="0" indent="-274320" algn="l" rtl="0">
              <a:spcBef>
                <a:spcPts val="600"/>
              </a:spcBef>
              <a:spcAft>
                <a:spcPts val="0"/>
              </a:spcAft>
              <a:buSzPct val="70000"/>
              <a:buChar char="🞆"/>
            </a:pPr>
            <a:r>
              <a:rPr lang="en-IE" sz="1900" dirty="0"/>
              <a:t>Payment of the first half of the Transition Year fee, </a:t>
            </a:r>
            <a:r>
              <a:rPr lang="en-IE" sz="1900" dirty="0" smtClean="0"/>
              <a:t>€300.00</a:t>
            </a:r>
            <a:r>
              <a:rPr lang="en-IE" sz="1900" i="1" dirty="0"/>
              <a:t>.</a:t>
            </a:r>
            <a:endParaRPr sz="1900" dirty="0"/>
          </a:p>
          <a:p>
            <a:pPr marL="274320" lvl="0" indent="-183642" algn="l" rtl="0">
              <a:spcBef>
                <a:spcPts val="600"/>
              </a:spcBef>
              <a:spcAft>
                <a:spcPts val="0"/>
              </a:spcAft>
              <a:buSzPct val="70000"/>
              <a:buNone/>
            </a:pPr>
            <a:endParaRPr sz="1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ct val="100000"/>
              <a:buFont typeface="Century Schoolbook"/>
              <a:buNone/>
            </a:pPr>
            <a:r>
              <a:rPr lang="en-IE" sz="4000" b="1">
                <a:solidFill>
                  <a:schemeClr val="accent1"/>
                </a:solidFill>
              </a:rPr>
              <a:t>History of Transition Year</a:t>
            </a:r>
            <a:endParaRPr sz="4000" b="1">
              <a:solidFill>
                <a:schemeClr val="accent1"/>
              </a:solidFill>
            </a:endParaRPr>
          </a:p>
        </p:txBody>
      </p:sp>
      <p:sp>
        <p:nvSpPr>
          <p:cNvPr id="153" name="Google Shape;153;p15"/>
          <p:cNvSpPr txBox="1">
            <a:spLocks noGrp="1"/>
          </p:cNvSpPr>
          <p:nvPr>
            <p:ph idx="1"/>
          </p:nvPr>
        </p:nvSpPr>
        <p:spPr>
          <a:xfrm>
            <a:off x="531638" y="2172928"/>
            <a:ext cx="8155161" cy="4281879"/>
          </a:xfrm>
          <a:prstGeom prst="rect">
            <a:avLst/>
          </a:prstGeom>
          <a:noFill/>
          <a:ln>
            <a:noFill/>
          </a:ln>
        </p:spPr>
        <p:txBody>
          <a:bodyPr spcFirstLastPara="1" wrap="square" lIns="91425" tIns="45700" rIns="91425" bIns="45700" anchor="t" anchorCtr="0">
            <a:normAutofit/>
          </a:bodyPr>
          <a:lstStyle/>
          <a:p>
            <a:pPr marL="274320" lvl="0" indent="-167640" algn="l" rtl="0">
              <a:spcBef>
                <a:spcPts val="0"/>
              </a:spcBef>
              <a:spcAft>
                <a:spcPts val="0"/>
              </a:spcAft>
              <a:buSzPts val="1680"/>
              <a:buNone/>
            </a:pPr>
            <a:endParaRPr dirty="0"/>
          </a:p>
          <a:p>
            <a:pPr marL="274320" lvl="0" indent="-274320" algn="l" rtl="0">
              <a:spcBef>
                <a:spcPts val="600"/>
              </a:spcBef>
              <a:spcAft>
                <a:spcPts val="0"/>
              </a:spcAft>
              <a:buSzPts val="1680"/>
              <a:buChar char="🞆"/>
            </a:pPr>
            <a:r>
              <a:rPr lang="en-IE" dirty="0"/>
              <a:t>Introduced in 1973</a:t>
            </a:r>
            <a:endParaRPr dirty="0"/>
          </a:p>
          <a:p>
            <a:pPr marL="274320" lvl="0" indent="-274320" algn="l" rtl="0">
              <a:spcBef>
                <a:spcPts val="600"/>
              </a:spcBef>
              <a:spcAft>
                <a:spcPts val="0"/>
              </a:spcAft>
              <a:buSzPts val="1680"/>
              <a:buChar char="🞆"/>
            </a:pPr>
            <a:r>
              <a:rPr lang="en-IE" dirty="0"/>
              <a:t>TY programme is in D.L.S. since 1995</a:t>
            </a:r>
            <a:endParaRPr dirty="0"/>
          </a:p>
          <a:p>
            <a:pPr marL="274320" lvl="0" indent="-274320" algn="l" rtl="0">
              <a:spcBef>
                <a:spcPts val="600"/>
              </a:spcBef>
              <a:spcAft>
                <a:spcPts val="0"/>
              </a:spcAft>
              <a:buSzPts val="1680"/>
              <a:buChar char="🞆"/>
            </a:pPr>
            <a:r>
              <a:rPr lang="en-IE" dirty="0"/>
              <a:t>Approx. 25,000 students nationally in TY</a:t>
            </a:r>
            <a:endParaRPr dirty="0"/>
          </a:p>
          <a:p>
            <a:pPr marL="274320" lvl="0" indent="-274320" algn="l" rtl="0">
              <a:spcBef>
                <a:spcPts val="600"/>
              </a:spcBef>
              <a:spcAft>
                <a:spcPts val="0"/>
              </a:spcAft>
              <a:buSzPts val="1680"/>
              <a:buChar char="🞆"/>
            </a:pPr>
            <a:r>
              <a:rPr lang="en-IE" dirty="0"/>
              <a:t>Offered in 70% of Post primary schools</a:t>
            </a:r>
            <a:endParaRPr dirty="0"/>
          </a:p>
          <a:p>
            <a:pPr marL="274320" lvl="0" indent="-274320" algn="l" rtl="0">
              <a:spcBef>
                <a:spcPts val="600"/>
              </a:spcBef>
              <a:spcAft>
                <a:spcPts val="0"/>
              </a:spcAft>
              <a:buSzPts val="1680"/>
              <a:buChar char="🞆"/>
            </a:pPr>
            <a:r>
              <a:rPr lang="en-IE" dirty="0"/>
              <a:t>Certified by Department of Education</a:t>
            </a:r>
            <a:endParaRPr dirty="0"/>
          </a:p>
          <a:p>
            <a:pPr marL="64008" lvl="0" indent="0" algn="l" rtl="0">
              <a:spcBef>
                <a:spcPts val="600"/>
              </a:spcBef>
              <a:spcAft>
                <a:spcPts val="0"/>
              </a:spcAft>
              <a:buSzPts val="1680"/>
              <a:buNone/>
            </a:pPr>
            <a:endParaRP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p:nvPr/>
        </p:nvSpPr>
        <p:spPr>
          <a:xfrm>
            <a:off x="539552" y="404665"/>
            <a:ext cx="8352928" cy="6217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dirty="0">
                <a:solidFill>
                  <a:schemeClr val="dk1"/>
                </a:solidFill>
                <a:latin typeface="Century Schoolbook"/>
                <a:ea typeface="Century Schoolbook"/>
                <a:cs typeface="Century Schoolbook"/>
                <a:sym typeface="Century Schoolbook"/>
              </a:rPr>
              <a:t>All these forms must be signed by the applicant and witnessed by a parent/guardian. </a:t>
            </a:r>
            <a:r>
              <a:rPr lang="en-IE" sz="1800" b="1" dirty="0">
                <a:solidFill>
                  <a:schemeClr val="dk1"/>
                </a:solidFill>
                <a:latin typeface="Century Schoolbook"/>
                <a:ea typeface="Century Schoolbook"/>
                <a:cs typeface="Century Schoolbook"/>
                <a:sym typeface="Century Schoolbook"/>
              </a:rPr>
              <a:t>Failure to return these forms, accompanied by the </a:t>
            </a:r>
            <a:r>
              <a:rPr lang="en-IE" sz="1800" b="1" dirty="0" smtClean="0">
                <a:solidFill>
                  <a:schemeClr val="dk1"/>
                </a:solidFill>
                <a:latin typeface="Century Schoolbook"/>
                <a:ea typeface="Century Schoolbook"/>
                <a:cs typeface="Century Schoolbook"/>
                <a:sym typeface="Century Schoolbook"/>
              </a:rPr>
              <a:t>First payment </a:t>
            </a:r>
            <a:r>
              <a:rPr lang="en-IE" sz="1800" b="1" dirty="0">
                <a:solidFill>
                  <a:schemeClr val="dk1"/>
                </a:solidFill>
                <a:latin typeface="Century Schoolbook"/>
                <a:ea typeface="Century Schoolbook"/>
                <a:cs typeface="Century Schoolbook"/>
                <a:sym typeface="Century Schoolbook"/>
              </a:rPr>
              <a:t>of </a:t>
            </a:r>
            <a:r>
              <a:rPr lang="en-IE" sz="1800" b="1" dirty="0" smtClean="0">
                <a:solidFill>
                  <a:schemeClr val="dk1"/>
                </a:solidFill>
                <a:latin typeface="Century Schoolbook"/>
                <a:ea typeface="Century Schoolbook"/>
                <a:cs typeface="Century Schoolbook"/>
                <a:sym typeface="Century Schoolbook"/>
              </a:rPr>
              <a:t>€300</a:t>
            </a:r>
            <a:r>
              <a:rPr lang="en-IE" sz="1800" b="1" dirty="0">
                <a:solidFill>
                  <a:schemeClr val="dk1"/>
                </a:solidFill>
                <a:latin typeface="Century Schoolbook"/>
                <a:ea typeface="Century Schoolbook"/>
                <a:cs typeface="Century Schoolbook"/>
                <a:sym typeface="Century Schoolbook"/>
              </a:rPr>
              <a:t>, to the school office within the specified time frame will result in the student’s offer of a place being forfeited. The date for receipt of the above for the academic year </a:t>
            </a:r>
            <a:r>
              <a:rPr lang="en-IE" sz="1800" b="1" dirty="0" smtClean="0">
                <a:solidFill>
                  <a:schemeClr val="dk1"/>
                </a:solidFill>
                <a:latin typeface="Century Schoolbook"/>
                <a:ea typeface="Century Schoolbook"/>
                <a:cs typeface="Century Schoolbook"/>
                <a:sym typeface="Century Schoolbook"/>
              </a:rPr>
              <a:t>2025/2026 </a:t>
            </a:r>
            <a:r>
              <a:rPr lang="en-IE" sz="1800" b="1" dirty="0" smtClean="0">
                <a:solidFill>
                  <a:schemeClr val="dk1"/>
                </a:solidFill>
                <a:latin typeface="Century Schoolbook"/>
                <a:ea typeface="Century Schoolbook"/>
                <a:cs typeface="Century Schoolbook"/>
                <a:sym typeface="Century Schoolbook"/>
              </a:rPr>
              <a:t>is </a:t>
            </a:r>
            <a:r>
              <a:rPr lang="en-IE" sz="1800" b="1" dirty="0" smtClean="0">
                <a:solidFill>
                  <a:schemeClr val="dk1"/>
                </a:solidFill>
                <a:latin typeface="Century Schoolbook"/>
                <a:ea typeface="Century Schoolbook"/>
                <a:cs typeface="Century Schoolbook"/>
                <a:sym typeface="Century Schoolbook"/>
              </a:rPr>
              <a:t>Friday Feb 14</a:t>
            </a:r>
            <a:r>
              <a:rPr lang="en-IE" sz="1800" b="1" baseline="30000" dirty="0" smtClean="0">
                <a:solidFill>
                  <a:schemeClr val="dk1"/>
                </a:solidFill>
                <a:latin typeface="Century Schoolbook"/>
                <a:ea typeface="Century Schoolbook"/>
                <a:cs typeface="Century Schoolbook"/>
                <a:sym typeface="Century Schoolbook"/>
              </a:rPr>
              <a:t>th </a:t>
            </a:r>
            <a:r>
              <a:rPr lang="en-IE" sz="1800" b="1" dirty="0" smtClean="0">
                <a:solidFill>
                  <a:schemeClr val="dk1"/>
                </a:solidFill>
                <a:latin typeface="Century Schoolbook"/>
                <a:ea typeface="Century Schoolbook"/>
                <a:cs typeface="Century Schoolbook"/>
                <a:sym typeface="Century Schoolbook"/>
              </a:rPr>
              <a:t>2025.</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1800" dirty="0">
                <a:solidFill>
                  <a:schemeClr val="dk1"/>
                </a:solidFill>
                <a:latin typeface="Century Schoolbook"/>
                <a:ea typeface="Century Schoolbook"/>
                <a:cs typeface="Century Schoolbook"/>
                <a:sym typeface="Century Schoolbook"/>
              </a:rPr>
              <a:t> </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1800" b="1" dirty="0">
                <a:solidFill>
                  <a:srgbClr val="EA6D59"/>
                </a:solidFill>
                <a:latin typeface="Century Schoolbook"/>
                <a:ea typeface="Century Schoolbook"/>
                <a:cs typeface="Century Schoolbook"/>
                <a:sym typeface="Century Schoolbook"/>
              </a:rPr>
              <a:t>2</a:t>
            </a:r>
            <a:r>
              <a:rPr lang="en-IE" sz="1800" dirty="0">
                <a:solidFill>
                  <a:schemeClr val="dk1"/>
                </a:solidFill>
                <a:latin typeface="Century Schoolbook"/>
                <a:ea typeface="Century Schoolbook"/>
                <a:cs typeface="Century Schoolbook"/>
                <a:sym typeface="Century Schoolbook"/>
              </a:rPr>
              <a:t>. The student is informed that the number of successful applicants has exceeded the available places and he has been put on a Waiting List </a:t>
            </a:r>
            <a:r>
              <a:rPr lang="en-IE" sz="1800" b="1" dirty="0">
                <a:solidFill>
                  <a:schemeClr val="dk1"/>
                </a:solidFill>
                <a:latin typeface="Century Schoolbook"/>
                <a:ea typeface="Century Schoolbook"/>
                <a:cs typeface="Century Schoolbook"/>
                <a:sym typeface="Century Schoolbook"/>
              </a:rPr>
              <a:t>in order of merit</a:t>
            </a:r>
            <a:r>
              <a:rPr lang="en-IE" sz="1800" dirty="0">
                <a:solidFill>
                  <a:schemeClr val="dk1"/>
                </a:solidFill>
                <a:latin typeface="Century Schoolbook"/>
                <a:ea typeface="Century Schoolbook"/>
                <a:cs typeface="Century Schoolbook"/>
                <a:sym typeface="Century Schoolbook"/>
              </a:rPr>
              <a:t>. He is advised to meet with one of the Guidance Counsellors to discuss alternative senior cycle options. He will be notified immediately if a place becomes available. Should that student not accept the place offered, it will be offered to the next person on the waiting list; this process will continue until all places have been accepted and filled. </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1800" dirty="0">
                <a:solidFill>
                  <a:schemeClr val="dk1"/>
                </a:solidFill>
                <a:latin typeface="Century Schoolbook"/>
                <a:ea typeface="Century Schoolbook"/>
                <a:cs typeface="Century Schoolbook"/>
                <a:sym typeface="Century Schoolbook"/>
              </a:rPr>
              <a:t> </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1800" b="1" dirty="0">
                <a:solidFill>
                  <a:srgbClr val="EA6D59"/>
                </a:solidFill>
                <a:latin typeface="Century Schoolbook"/>
                <a:ea typeface="Century Schoolbook"/>
                <a:cs typeface="Century Schoolbook"/>
                <a:sym typeface="Century Schoolbook"/>
              </a:rPr>
              <a:t>3. </a:t>
            </a:r>
            <a:r>
              <a:rPr lang="en-IE" sz="1800" dirty="0">
                <a:solidFill>
                  <a:schemeClr val="dk1"/>
                </a:solidFill>
                <a:latin typeface="Century Schoolbook"/>
                <a:ea typeface="Century Schoolbook"/>
                <a:cs typeface="Century Schoolbook"/>
                <a:sym typeface="Century Schoolbook"/>
              </a:rPr>
              <a:t>The student is informed that he has been deemed unsuitable for the programme and is advised to meet with one of the school Guidance Counsellors to discuss alternative senior cycle options. </a:t>
            </a:r>
            <a:endParaRPr sz="1800" dirty="0">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IE" sz="1800" dirty="0">
                <a:solidFill>
                  <a:schemeClr val="dk1"/>
                </a:solidFill>
                <a:latin typeface="Century Schoolbook"/>
                <a:ea typeface="Century Schoolbook"/>
                <a:cs typeface="Century Schoolbook"/>
                <a:sym typeface="Century Schoolbook"/>
              </a:rPr>
              <a:t> </a:t>
            </a:r>
            <a:endParaRPr sz="1800" dirty="0">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899592" y="476672"/>
            <a:ext cx="7787208" cy="909676"/>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83333"/>
              <a:buFont typeface="Century Schoolbook"/>
              <a:buNone/>
            </a:pPr>
            <a:r>
              <a:rPr lang="en-IE" b="1" dirty="0"/>
              <a:t/>
            </a:r>
            <a:br>
              <a:rPr lang="en-IE" b="1" dirty="0"/>
            </a:br>
            <a:r>
              <a:rPr lang="en-IE" b="1" dirty="0"/>
              <a:t/>
            </a:r>
            <a:br>
              <a:rPr lang="en-IE" b="1" dirty="0"/>
            </a:br>
            <a:r>
              <a:rPr lang="en-IE" sz="4400" dirty="0"/>
              <a:t> </a:t>
            </a:r>
            <a:br>
              <a:rPr lang="en-IE" sz="4400" dirty="0"/>
            </a:br>
            <a:r>
              <a:rPr lang="en-IE" sz="3600" dirty="0">
                <a:solidFill>
                  <a:schemeClr val="accent1"/>
                </a:solidFill>
              </a:rPr>
              <a:t/>
            </a:r>
            <a:br>
              <a:rPr lang="en-IE" sz="3600" dirty="0">
                <a:solidFill>
                  <a:schemeClr val="accent1"/>
                </a:solidFill>
              </a:rPr>
            </a:br>
            <a:r>
              <a:rPr lang="en-IE" sz="3600" b="1" dirty="0">
                <a:solidFill>
                  <a:schemeClr val="accent1"/>
                </a:solidFill>
              </a:rPr>
              <a:t>Transition Year Fee</a:t>
            </a:r>
            <a:endParaRPr sz="3600" dirty="0">
              <a:solidFill>
                <a:schemeClr val="accent1"/>
              </a:solidFill>
            </a:endParaRPr>
          </a:p>
        </p:txBody>
      </p:sp>
      <p:sp>
        <p:nvSpPr>
          <p:cNvPr id="255" name="Google Shape;255;p32"/>
          <p:cNvSpPr txBox="1">
            <a:spLocks noGrp="1"/>
          </p:cNvSpPr>
          <p:nvPr>
            <p:ph idx="1"/>
          </p:nvPr>
        </p:nvSpPr>
        <p:spPr>
          <a:xfrm>
            <a:off x="422787" y="1720644"/>
            <a:ext cx="8264012" cy="4444181"/>
          </a:xfrm>
          <a:prstGeom prst="rect">
            <a:avLst/>
          </a:prstGeom>
          <a:noFill/>
          <a:ln>
            <a:noFill/>
          </a:ln>
        </p:spPr>
        <p:txBody>
          <a:bodyPr spcFirstLastPara="1" wrap="square" lIns="91425" tIns="45700" rIns="91425" bIns="45700" anchor="t" anchorCtr="0">
            <a:normAutofit fontScale="25000" lnSpcReduction="20000"/>
          </a:bodyPr>
          <a:lstStyle/>
          <a:p>
            <a:pPr marL="274320" lvl="0" indent="-194310" algn="l" rtl="0">
              <a:spcBef>
                <a:spcPts val="0"/>
              </a:spcBef>
              <a:spcAft>
                <a:spcPts val="0"/>
              </a:spcAft>
              <a:buSzPct val="70000"/>
              <a:buNone/>
            </a:pPr>
            <a:endParaRPr sz="7200" dirty="0"/>
          </a:p>
          <a:p>
            <a:pPr marL="274320" lvl="0" indent="-274320" algn="l" rtl="0">
              <a:spcBef>
                <a:spcPts val="600"/>
              </a:spcBef>
              <a:spcAft>
                <a:spcPts val="0"/>
              </a:spcAft>
              <a:buSzPct val="70000"/>
              <a:buChar char="🞆"/>
            </a:pPr>
            <a:endParaRPr lang="en-IE" sz="8000" b="1" dirty="0" smtClean="0"/>
          </a:p>
          <a:p>
            <a:pPr marL="274320" lvl="0" indent="-274320" algn="l" rtl="0">
              <a:spcBef>
                <a:spcPts val="600"/>
              </a:spcBef>
              <a:spcAft>
                <a:spcPts val="0"/>
              </a:spcAft>
              <a:buSzPct val="70000"/>
              <a:buChar char="🞆"/>
            </a:pPr>
            <a:endParaRPr lang="en-IE" sz="7200" b="1" dirty="0" smtClean="0"/>
          </a:p>
          <a:p>
            <a:pPr marL="274320" lvl="0" indent="-274320" algn="l" rtl="0">
              <a:spcBef>
                <a:spcPts val="600"/>
              </a:spcBef>
              <a:spcAft>
                <a:spcPts val="0"/>
              </a:spcAft>
              <a:buSzPct val="70000"/>
              <a:buChar char="🞆"/>
            </a:pPr>
            <a:r>
              <a:rPr lang="en-IE" sz="8000" dirty="0" smtClean="0"/>
              <a:t>The </a:t>
            </a:r>
            <a:r>
              <a:rPr lang="en-IE" sz="8000" dirty="0"/>
              <a:t>Transition Year Fee per student for the </a:t>
            </a:r>
            <a:r>
              <a:rPr lang="en-IE" sz="8000" b="1" dirty="0" smtClean="0"/>
              <a:t>2025-2026</a:t>
            </a:r>
            <a:r>
              <a:rPr lang="en-IE" sz="8000" dirty="0" smtClean="0"/>
              <a:t> </a:t>
            </a:r>
            <a:r>
              <a:rPr lang="en-IE" sz="8000" dirty="0" smtClean="0"/>
              <a:t>school </a:t>
            </a:r>
            <a:r>
              <a:rPr lang="en-IE" sz="8000" dirty="0"/>
              <a:t>year has been set at </a:t>
            </a:r>
            <a:r>
              <a:rPr lang="en-IE" sz="8000" b="1" dirty="0" smtClean="0"/>
              <a:t>€600 </a:t>
            </a:r>
            <a:r>
              <a:rPr lang="en-IE" sz="8000" dirty="0"/>
              <a:t>(this fee is subject to change at the discretion of the Board of Management). This fee includes course material, art, craft and design supplies</a:t>
            </a:r>
            <a:r>
              <a:rPr lang="en-IE" sz="8000" dirty="0" smtClean="0"/>
              <a:t>, </a:t>
            </a:r>
            <a:r>
              <a:rPr lang="en-IE" sz="8000" dirty="0"/>
              <a:t>Home Economics ingredients, </a:t>
            </a:r>
            <a:r>
              <a:rPr lang="en-IE" sz="8000" dirty="0" smtClean="0"/>
              <a:t>Sporting </a:t>
            </a:r>
            <a:r>
              <a:rPr lang="en-IE" sz="8000" dirty="0"/>
              <a:t>activities, </a:t>
            </a:r>
            <a:r>
              <a:rPr lang="en-IE" sz="8000" dirty="0" smtClean="0"/>
              <a:t>Workshops, First Aid Course, Class trips </a:t>
            </a:r>
            <a:r>
              <a:rPr lang="en-IE" sz="8000" dirty="0"/>
              <a:t>and excursions (this excludes optional trips abroad).</a:t>
            </a:r>
            <a:endParaRPr sz="8000" dirty="0"/>
          </a:p>
          <a:p>
            <a:pPr marL="64008" lvl="0" indent="0" algn="l" rtl="0">
              <a:spcBef>
                <a:spcPts val="600"/>
              </a:spcBef>
              <a:spcAft>
                <a:spcPts val="0"/>
              </a:spcAft>
              <a:buSzPct val="70000"/>
              <a:buNone/>
            </a:pPr>
            <a:r>
              <a:rPr lang="en-IE" sz="8000" dirty="0"/>
              <a:t> </a:t>
            </a:r>
            <a:endParaRPr sz="8000" dirty="0"/>
          </a:p>
          <a:p>
            <a:pPr marL="274320" lvl="0" indent="-274320" algn="l" rtl="0">
              <a:spcBef>
                <a:spcPts val="600"/>
              </a:spcBef>
              <a:spcAft>
                <a:spcPts val="0"/>
              </a:spcAft>
              <a:buSzPct val="70000"/>
              <a:buChar char="🞆"/>
            </a:pPr>
            <a:r>
              <a:rPr lang="en-IE" sz="8000" b="1" dirty="0"/>
              <a:t>The Transition Year Fee of </a:t>
            </a:r>
            <a:r>
              <a:rPr lang="en-IE" sz="8000" b="1" dirty="0" smtClean="0"/>
              <a:t>€600 </a:t>
            </a:r>
            <a:r>
              <a:rPr lang="en-IE" sz="8000" b="1" dirty="0"/>
              <a:t>must be paid in full on or before </a:t>
            </a:r>
            <a:r>
              <a:rPr lang="en-IE" sz="8000" b="1" dirty="0" smtClean="0"/>
              <a:t>Friday </a:t>
            </a:r>
            <a:r>
              <a:rPr lang="en-IE" sz="8000" b="1" dirty="0"/>
              <a:t>May </a:t>
            </a:r>
            <a:r>
              <a:rPr lang="en-IE" sz="8000" b="1" dirty="0"/>
              <a:t>9</a:t>
            </a:r>
            <a:r>
              <a:rPr lang="en-IE" sz="8000" b="1" baseline="30000" dirty="0" smtClean="0"/>
              <a:t>th</a:t>
            </a:r>
            <a:r>
              <a:rPr lang="en-IE" sz="8000" b="1" dirty="0" smtClean="0"/>
              <a:t> 2025</a:t>
            </a:r>
            <a:r>
              <a:rPr lang="en-IE" sz="8000" dirty="0" smtClean="0"/>
              <a:t>. </a:t>
            </a:r>
            <a:r>
              <a:rPr lang="en-IE" sz="8000" dirty="0"/>
              <a:t>The fee must be paid in full to the College Office or through </a:t>
            </a:r>
            <a:r>
              <a:rPr lang="en-IE" sz="8000" dirty="0" err="1"/>
              <a:t>VSware</a:t>
            </a:r>
            <a:r>
              <a:rPr lang="en-IE" sz="8000" dirty="0"/>
              <a:t>.  All payments will be receipted. This payment deadline will be strictly enforced. Fees not fully paid by that date will be refunded and the offer of a place in Transition Year will be withdrawn and the place will be offered to the first person on the waiting list. </a:t>
            </a:r>
            <a:endParaRPr sz="8000" dirty="0"/>
          </a:p>
          <a:p>
            <a:pPr marL="64008" lvl="0" indent="0" algn="l" rtl="0">
              <a:spcBef>
                <a:spcPts val="600"/>
              </a:spcBef>
              <a:spcAft>
                <a:spcPts val="0"/>
              </a:spcAft>
              <a:buSzPct val="70000"/>
              <a:buNone/>
            </a:pPr>
            <a:r>
              <a:rPr lang="en-IE" sz="8000" b="1" dirty="0"/>
              <a:t> </a:t>
            </a:r>
            <a:endParaRPr sz="8000" dirty="0"/>
          </a:p>
          <a:p>
            <a:pPr marL="274320" lvl="0" indent="-185420" algn="l" rtl="0">
              <a:spcBef>
                <a:spcPts val="600"/>
              </a:spcBef>
              <a:spcAft>
                <a:spcPts val="0"/>
              </a:spcAft>
              <a:buSzPct val="70000"/>
              <a:buNone/>
            </a:pPr>
            <a:endParaRPr sz="8000" dirty="0"/>
          </a:p>
          <a:p>
            <a:pPr marL="64008" lvl="0" indent="0" algn="l" rtl="0">
              <a:spcBef>
                <a:spcPts val="600"/>
              </a:spcBef>
              <a:spcAft>
                <a:spcPts val="0"/>
              </a:spcAft>
              <a:buSzPct val="70000"/>
              <a:buNone/>
            </a:pPr>
            <a:endParaRPr sz="8000" dirty="0"/>
          </a:p>
          <a:p>
            <a:pPr marL="64008" lvl="0" indent="0" algn="l" rtl="0">
              <a:spcBef>
                <a:spcPts val="600"/>
              </a:spcBef>
              <a:spcAft>
                <a:spcPts val="0"/>
              </a:spcAft>
              <a:buSzPct val="70000"/>
              <a:buNone/>
            </a:pPr>
            <a:r>
              <a:rPr lang="en-IE" sz="8000" dirty="0"/>
              <a:t> </a:t>
            </a:r>
            <a:endParaRPr dirty="0"/>
          </a:p>
          <a:p>
            <a:pPr marL="274320" lvl="0" indent="-247650" algn="l" rtl="0">
              <a:spcBef>
                <a:spcPts val="600"/>
              </a:spcBef>
              <a:spcAft>
                <a:spcPts val="0"/>
              </a:spcAft>
              <a:buSzPct val="70000"/>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1443492" y="137653"/>
            <a:ext cx="6353490" cy="126836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2"/>
              </a:buClr>
              <a:buSzPts val="3000"/>
              <a:buFont typeface="Century Schoolbook"/>
              <a:buNone/>
            </a:pPr>
            <a:r>
              <a:rPr lang="en-IE" b="1" dirty="0"/>
              <a:t> </a:t>
            </a:r>
            <a:r>
              <a:rPr lang="en-IE" b="1" dirty="0">
                <a:solidFill>
                  <a:schemeClr val="accent1"/>
                </a:solidFill>
              </a:rPr>
              <a:t>Appeals</a:t>
            </a:r>
            <a:endParaRPr b="1" dirty="0">
              <a:solidFill>
                <a:schemeClr val="accent1"/>
              </a:solidFill>
            </a:endParaRPr>
          </a:p>
        </p:txBody>
      </p:sp>
      <p:sp>
        <p:nvSpPr>
          <p:cNvPr id="261" name="Google Shape;261;p33"/>
          <p:cNvSpPr txBox="1">
            <a:spLocks noGrp="1"/>
          </p:cNvSpPr>
          <p:nvPr>
            <p:ph idx="1"/>
          </p:nvPr>
        </p:nvSpPr>
        <p:spPr>
          <a:xfrm>
            <a:off x="827584" y="1986116"/>
            <a:ext cx="7859216" cy="3891156"/>
          </a:xfrm>
          <a:prstGeom prst="rect">
            <a:avLst/>
          </a:prstGeom>
          <a:noFill/>
          <a:ln>
            <a:noFill/>
          </a:ln>
        </p:spPr>
        <p:txBody>
          <a:bodyPr spcFirstLastPara="1" wrap="square" lIns="91425" tIns="45700" rIns="91425" bIns="45700" anchor="t" anchorCtr="0">
            <a:normAutofit fontScale="62500" lnSpcReduction="20000"/>
          </a:bodyPr>
          <a:lstStyle/>
          <a:p>
            <a:pPr marL="64008" lvl="0" indent="0" algn="l" rtl="0">
              <a:spcBef>
                <a:spcPts val="0"/>
              </a:spcBef>
              <a:spcAft>
                <a:spcPts val="0"/>
              </a:spcAft>
              <a:buSzPct val="70000"/>
              <a:buNone/>
            </a:pPr>
            <a:endParaRPr dirty="0"/>
          </a:p>
          <a:p>
            <a:pPr marL="274320" lvl="0" indent="-274320" algn="l" rtl="0">
              <a:spcBef>
                <a:spcPts val="600"/>
              </a:spcBef>
              <a:spcAft>
                <a:spcPts val="0"/>
              </a:spcAft>
              <a:buSzPct val="70000"/>
              <a:buChar char="🞆"/>
            </a:pPr>
            <a:r>
              <a:rPr lang="en-IE" sz="4200" dirty="0"/>
              <a:t>Parents/Guardians of a student who is not offered a place in Transition Year may appeal the decision to </a:t>
            </a:r>
            <a:r>
              <a:rPr lang="en-IE" sz="4200" dirty="0" smtClean="0"/>
              <a:t>the College Principal or Deputy Principal. They can also appeal the decision to the </a:t>
            </a:r>
            <a:r>
              <a:rPr lang="en-IE" sz="4200" dirty="0"/>
              <a:t>Board of Management within 10 working days of receiving notification of the decision. </a:t>
            </a:r>
            <a:endParaRPr sz="4200" dirty="0"/>
          </a:p>
          <a:p>
            <a:pPr marL="64008" lvl="0" indent="0" algn="l" rtl="0">
              <a:spcBef>
                <a:spcPts val="600"/>
              </a:spcBef>
              <a:spcAft>
                <a:spcPts val="0"/>
              </a:spcAft>
              <a:buSzPct val="70000"/>
              <a:buNone/>
            </a:pPr>
            <a:endParaRPr sz="4200" dirty="0"/>
          </a:p>
          <a:p>
            <a:pPr marL="274320" lvl="0" indent="-274320" algn="l" rtl="0">
              <a:spcBef>
                <a:spcPts val="600"/>
              </a:spcBef>
              <a:spcAft>
                <a:spcPts val="0"/>
              </a:spcAft>
              <a:buSzPct val="70000"/>
              <a:buChar char="🞆"/>
            </a:pPr>
            <a:r>
              <a:rPr lang="en-IE" sz="4200" dirty="0"/>
              <a:t>Parents/Guardians should outline in writing the grounds for their appeal. Please be advised that the decision of the Board in this regard is final</a:t>
            </a:r>
            <a:r>
              <a:rPr lang="en-IE" sz="4000" dirty="0"/>
              <a:t>.</a:t>
            </a:r>
            <a:endParaRPr dirty="0"/>
          </a:p>
          <a:p>
            <a:pPr marL="64008" lvl="0" indent="0" algn="l" rtl="0">
              <a:spcBef>
                <a:spcPts val="600"/>
              </a:spcBef>
              <a:spcAft>
                <a:spcPts val="0"/>
              </a:spcAft>
              <a:buSzPct val="70000"/>
              <a:buNone/>
            </a:pPr>
            <a:r>
              <a:rPr lang="en-IE" sz="4000" dirty="0"/>
              <a:t> </a:t>
            </a:r>
            <a:endParaRPr dirty="0"/>
          </a:p>
          <a:p>
            <a:pPr marL="274320" lvl="0" indent="-199644" algn="l" rtl="0">
              <a:spcBef>
                <a:spcPts val="600"/>
              </a:spcBef>
              <a:spcAft>
                <a:spcPts val="0"/>
              </a:spcAft>
              <a:buSzPct val="70000"/>
              <a:buNone/>
            </a:pPr>
            <a:r>
              <a:rPr lang="en-GB" dirty="0" smtClean="0"/>
              <a:t> </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1443492" y="265472"/>
            <a:ext cx="6530470" cy="91439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000"/>
              <a:buFont typeface="Century Schoolbook"/>
              <a:buNone/>
            </a:pPr>
            <a:r>
              <a:rPr lang="en-IE" b="1">
                <a:solidFill>
                  <a:schemeClr val="accent1"/>
                </a:solidFill>
              </a:rPr>
              <a:t>Review of Performance</a:t>
            </a:r>
            <a:endParaRPr b="1">
              <a:solidFill>
                <a:schemeClr val="accent1"/>
              </a:solidFill>
            </a:endParaRPr>
          </a:p>
        </p:txBody>
      </p:sp>
      <p:sp>
        <p:nvSpPr>
          <p:cNvPr id="267" name="Google Shape;267;p34"/>
          <p:cNvSpPr txBox="1">
            <a:spLocks noGrp="1"/>
          </p:cNvSpPr>
          <p:nvPr>
            <p:ph idx="1"/>
          </p:nvPr>
        </p:nvSpPr>
        <p:spPr>
          <a:xfrm>
            <a:off x="363795" y="2015733"/>
            <a:ext cx="8052618" cy="4237583"/>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IE" sz="2800" dirty="0"/>
              <a:t>By accepting a place in Transition Year, students will be committing to a very high standard of behaviour.</a:t>
            </a:r>
            <a:endParaRPr sz="2800" dirty="0"/>
          </a:p>
          <a:p>
            <a:pPr marL="274320" lvl="0" indent="-274320" algn="l" rtl="0">
              <a:spcBef>
                <a:spcPts val="600"/>
              </a:spcBef>
              <a:spcAft>
                <a:spcPts val="0"/>
              </a:spcAft>
              <a:buSzPts val="1680"/>
              <a:buChar char="🞆"/>
            </a:pPr>
            <a:r>
              <a:rPr lang="en-IE" sz="2800" dirty="0"/>
              <a:t>There will be a review of </a:t>
            </a:r>
            <a:r>
              <a:rPr lang="en-IE" sz="2800" dirty="0" smtClean="0"/>
              <a:t>compliance with the school’s ‘Code of Positive Behaviour’ </a:t>
            </a:r>
            <a:r>
              <a:rPr lang="en-IE" sz="2800" dirty="0"/>
              <a:t>in </a:t>
            </a:r>
            <a:r>
              <a:rPr lang="en-IE" sz="2800" b="1" dirty="0" smtClean="0"/>
              <a:t>April/May</a:t>
            </a:r>
            <a:r>
              <a:rPr lang="en-IE" sz="2800" b="1" dirty="0" smtClean="0"/>
              <a:t> 2025 </a:t>
            </a:r>
            <a:r>
              <a:rPr lang="en-IE" sz="2800" dirty="0" smtClean="0"/>
              <a:t>Students </a:t>
            </a:r>
            <a:r>
              <a:rPr lang="en-IE" sz="2800" dirty="0"/>
              <a:t>who </a:t>
            </a:r>
            <a:r>
              <a:rPr lang="en-IE" sz="2800" dirty="0" smtClean="0"/>
              <a:t>have complied with the Code of Positive Behaviour will lose the offe</a:t>
            </a:r>
            <a:r>
              <a:rPr lang="en-IE" sz="2800" dirty="0" smtClean="0"/>
              <a:t>r of a place in the TY</a:t>
            </a:r>
            <a:r>
              <a:rPr lang="en-IE" sz="2800" dirty="0"/>
              <a:t> </a:t>
            </a:r>
            <a:r>
              <a:rPr lang="en-IE" sz="2800" dirty="0" smtClean="0"/>
              <a:t>P</a:t>
            </a:r>
            <a:r>
              <a:rPr lang="en-IE" sz="2800" dirty="0" smtClean="0"/>
              <a:t>rogramme </a:t>
            </a:r>
            <a:r>
              <a:rPr lang="en-IE" sz="2800" dirty="0"/>
              <a:t>and </a:t>
            </a:r>
            <a:r>
              <a:rPr lang="en-IE" sz="2800" dirty="0" smtClean="0"/>
              <a:t>may</a:t>
            </a:r>
            <a:r>
              <a:rPr lang="en-IE" sz="2800" dirty="0" smtClean="0"/>
              <a:t> </a:t>
            </a:r>
            <a:r>
              <a:rPr lang="en-IE" sz="2800" dirty="0"/>
              <a:t>be offered a place in 5</a:t>
            </a:r>
            <a:r>
              <a:rPr lang="en-IE" sz="2800" baseline="30000" dirty="0"/>
              <a:t>th</a:t>
            </a:r>
            <a:r>
              <a:rPr lang="en-IE" sz="2800" dirty="0"/>
              <a:t> Year.</a:t>
            </a:r>
            <a:endParaRPr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529200" y="678426"/>
            <a:ext cx="7208787" cy="757084"/>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000"/>
              <a:buFont typeface="Century Schoolbook"/>
              <a:buNone/>
            </a:pPr>
            <a:r>
              <a:rPr lang="en-IE" b="1" dirty="0">
                <a:solidFill>
                  <a:schemeClr val="accent1"/>
                </a:solidFill>
              </a:rPr>
              <a:t>Important Dates</a:t>
            </a:r>
            <a:endParaRPr b="1" dirty="0">
              <a:solidFill>
                <a:schemeClr val="accent1"/>
              </a:solidFill>
            </a:endParaRPr>
          </a:p>
        </p:txBody>
      </p:sp>
      <p:sp>
        <p:nvSpPr>
          <p:cNvPr id="273" name="Google Shape;273;p35"/>
          <p:cNvSpPr txBox="1">
            <a:spLocks noGrp="1"/>
          </p:cNvSpPr>
          <p:nvPr>
            <p:ph idx="1"/>
          </p:nvPr>
        </p:nvSpPr>
        <p:spPr>
          <a:xfrm>
            <a:off x="529200" y="1052725"/>
            <a:ext cx="8157600" cy="5402100"/>
          </a:xfrm>
          <a:prstGeom prst="rect">
            <a:avLst/>
          </a:prstGeom>
          <a:noFill/>
          <a:ln>
            <a:noFill/>
          </a:ln>
        </p:spPr>
        <p:txBody>
          <a:bodyPr spcFirstLastPara="1" wrap="square" lIns="91425" tIns="45700" rIns="91425" bIns="45700" anchor="t" anchorCtr="0">
            <a:normAutofit fontScale="55000" lnSpcReduction="20000"/>
          </a:bodyPr>
          <a:lstStyle/>
          <a:p>
            <a:pPr marL="274320" lvl="0" indent="-242316" algn="l" rtl="0">
              <a:spcBef>
                <a:spcPts val="0"/>
              </a:spcBef>
              <a:spcAft>
                <a:spcPts val="0"/>
              </a:spcAft>
              <a:buSzPct val="70000"/>
              <a:buChar char="🞆"/>
            </a:pPr>
            <a:endParaRPr sz="3200" dirty="0"/>
          </a:p>
          <a:p>
            <a:pPr marL="274320" lvl="0" indent="-242316" algn="l" rtl="0">
              <a:spcBef>
                <a:spcPts val="0"/>
              </a:spcBef>
              <a:spcAft>
                <a:spcPts val="0"/>
              </a:spcAft>
              <a:buSzPct val="70000"/>
              <a:buChar char="🞆"/>
            </a:pPr>
            <a:endParaRPr lang="en-IE" sz="3200" dirty="0" smtClean="0"/>
          </a:p>
          <a:p>
            <a:pPr marL="274320" lvl="0" indent="-242316" algn="l" rtl="0">
              <a:spcBef>
                <a:spcPts val="0"/>
              </a:spcBef>
              <a:spcAft>
                <a:spcPts val="0"/>
              </a:spcAft>
              <a:buSzPct val="70000"/>
              <a:buChar char="🞆"/>
            </a:pPr>
            <a:endParaRPr lang="en-IE" sz="3200" dirty="0"/>
          </a:p>
          <a:p>
            <a:pPr marL="274320" lvl="0" indent="-242316" algn="l" rtl="0">
              <a:spcBef>
                <a:spcPts val="0"/>
              </a:spcBef>
              <a:spcAft>
                <a:spcPts val="0"/>
              </a:spcAft>
              <a:buSzPct val="70000"/>
              <a:buChar char="🞆"/>
            </a:pPr>
            <a:endParaRPr lang="en-IE" sz="3200" dirty="0" smtClean="0"/>
          </a:p>
          <a:p>
            <a:pPr marL="274320" lvl="0" indent="-242316" algn="l" rtl="0">
              <a:spcBef>
                <a:spcPts val="0"/>
              </a:spcBef>
              <a:spcAft>
                <a:spcPts val="0"/>
              </a:spcAft>
              <a:buSzPct val="70000"/>
              <a:buChar char="🞆"/>
            </a:pPr>
            <a:endParaRPr lang="en-GB" sz="3200" dirty="0" smtClean="0"/>
          </a:p>
          <a:p>
            <a:pPr marL="274320" lvl="0" indent="-242316" algn="l" rtl="0">
              <a:spcBef>
                <a:spcPts val="0"/>
              </a:spcBef>
              <a:spcAft>
                <a:spcPts val="0"/>
              </a:spcAft>
              <a:buSzPct val="70000"/>
              <a:buChar char="🞆"/>
            </a:pPr>
            <a:endParaRPr lang="en-IE" sz="3200" dirty="0"/>
          </a:p>
          <a:p>
            <a:pPr marL="274320" lvl="0" indent="-242316" algn="l" rtl="0">
              <a:spcBef>
                <a:spcPts val="0"/>
              </a:spcBef>
              <a:spcAft>
                <a:spcPts val="0"/>
              </a:spcAft>
              <a:buSzPct val="70000"/>
              <a:buChar char="🞆"/>
            </a:pPr>
            <a:r>
              <a:rPr lang="en-IE" sz="3400" dirty="0" smtClean="0">
                <a:latin typeface="+mj-lt"/>
              </a:rPr>
              <a:t>Completion </a:t>
            </a:r>
            <a:r>
              <a:rPr lang="en-IE" sz="3400" dirty="0">
                <a:latin typeface="+mj-lt"/>
              </a:rPr>
              <a:t>of the Application </a:t>
            </a:r>
            <a:r>
              <a:rPr lang="en-IE" sz="3400" dirty="0" smtClean="0">
                <a:latin typeface="+mj-lt"/>
              </a:rPr>
              <a:t>Form </a:t>
            </a:r>
            <a:r>
              <a:rPr lang="en-IE" sz="3400" dirty="0">
                <a:latin typeface="+mj-lt"/>
              </a:rPr>
              <a:t>for the </a:t>
            </a:r>
            <a:r>
              <a:rPr lang="en-IE" sz="3400" dirty="0" smtClean="0">
                <a:latin typeface="+mj-lt"/>
              </a:rPr>
              <a:t>academic</a:t>
            </a:r>
          </a:p>
          <a:p>
            <a:pPr marL="274320" lvl="0" indent="-242316" algn="l" rtl="0">
              <a:spcBef>
                <a:spcPts val="0"/>
              </a:spcBef>
              <a:spcAft>
                <a:spcPts val="0"/>
              </a:spcAft>
              <a:buSzPct val="70000"/>
              <a:buChar char="🞆"/>
            </a:pPr>
            <a:endParaRPr lang="en-IE" sz="3400" dirty="0" smtClean="0">
              <a:latin typeface="+mj-lt"/>
            </a:endParaRPr>
          </a:p>
          <a:p>
            <a:pPr marL="32004" lvl="0" indent="0" algn="l" rtl="0">
              <a:spcBef>
                <a:spcPts val="0"/>
              </a:spcBef>
              <a:spcAft>
                <a:spcPts val="0"/>
              </a:spcAft>
              <a:buSzPct val="70000"/>
              <a:buNone/>
            </a:pPr>
            <a:r>
              <a:rPr lang="en-IE" sz="3400" dirty="0">
                <a:latin typeface="+mj-lt"/>
              </a:rPr>
              <a:t> </a:t>
            </a:r>
            <a:r>
              <a:rPr lang="en-IE" sz="3400" dirty="0" smtClean="0">
                <a:latin typeface="+mj-lt"/>
              </a:rPr>
              <a:t>  </a:t>
            </a:r>
            <a:r>
              <a:rPr lang="en-IE" sz="3400" dirty="0" smtClean="0">
                <a:latin typeface="+mj-lt"/>
              </a:rPr>
              <a:t> </a:t>
            </a:r>
            <a:r>
              <a:rPr lang="en-IE" sz="3400" dirty="0">
                <a:latin typeface="+mj-lt"/>
              </a:rPr>
              <a:t>year </a:t>
            </a:r>
            <a:r>
              <a:rPr lang="en-IE" sz="3400" b="1" dirty="0" smtClean="0">
                <a:latin typeface="+mj-lt"/>
              </a:rPr>
              <a:t>2025/2026 </a:t>
            </a:r>
            <a:r>
              <a:rPr lang="en-IE" sz="3400" b="1" dirty="0">
                <a:latin typeface="+mj-lt"/>
              </a:rPr>
              <a:t>due by </a:t>
            </a:r>
            <a:r>
              <a:rPr lang="en-IE" sz="3400" b="1" dirty="0" smtClean="0">
                <a:latin typeface="+mj-lt"/>
              </a:rPr>
              <a:t>Thurs</a:t>
            </a:r>
            <a:r>
              <a:rPr lang="en-IE" sz="3400" b="1" dirty="0" smtClean="0">
                <a:latin typeface="+mj-lt"/>
              </a:rPr>
              <a:t>day </a:t>
            </a:r>
            <a:r>
              <a:rPr lang="en-IE" sz="3400" b="1" dirty="0" smtClean="0">
                <a:latin typeface="+mj-lt"/>
              </a:rPr>
              <a:t>December </a:t>
            </a:r>
            <a:r>
              <a:rPr lang="en-IE" sz="3400" b="1" dirty="0" smtClean="0">
                <a:latin typeface="+mj-lt"/>
              </a:rPr>
              <a:t>19</a:t>
            </a:r>
            <a:r>
              <a:rPr lang="en-IE" sz="3400" b="1" baseline="30000" dirty="0" smtClean="0">
                <a:latin typeface="+mj-lt"/>
              </a:rPr>
              <a:t>th</a:t>
            </a:r>
            <a:r>
              <a:rPr lang="en-IE" sz="3400" b="1" dirty="0" smtClean="0">
                <a:latin typeface="+mj-lt"/>
              </a:rPr>
              <a:t> </a:t>
            </a:r>
            <a:r>
              <a:rPr lang="en-IE" sz="3400" b="1" dirty="0" smtClean="0">
                <a:latin typeface="+mj-lt"/>
              </a:rPr>
              <a:t>2024</a:t>
            </a:r>
            <a:r>
              <a:rPr lang="en-IE" sz="3400" b="1" dirty="0" smtClean="0">
                <a:latin typeface="+mj-lt"/>
              </a:rPr>
              <a:t>.</a:t>
            </a:r>
          </a:p>
          <a:p>
            <a:pPr marL="274320" lvl="0" indent="-242316" algn="l" rtl="0">
              <a:spcBef>
                <a:spcPts val="0"/>
              </a:spcBef>
              <a:spcAft>
                <a:spcPts val="0"/>
              </a:spcAft>
              <a:buSzPct val="70000"/>
              <a:buChar char="🞆"/>
            </a:pPr>
            <a:endParaRPr lang="en-IE" sz="3400" b="1" dirty="0" smtClean="0">
              <a:latin typeface="+mj-lt"/>
            </a:endParaRPr>
          </a:p>
          <a:p>
            <a:pPr marL="274320" lvl="0" indent="-275636" algn="l" rtl="0">
              <a:spcBef>
                <a:spcPts val="600"/>
              </a:spcBef>
              <a:spcAft>
                <a:spcPts val="0"/>
              </a:spcAft>
              <a:buSzPct val="77698"/>
              <a:buChar char="🞆"/>
            </a:pPr>
            <a:r>
              <a:rPr lang="en-IE" sz="3400" b="1" dirty="0" smtClean="0">
                <a:latin typeface="+mj-lt"/>
              </a:rPr>
              <a:t>Results </a:t>
            </a:r>
            <a:r>
              <a:rPr lang="en-IE" sz="3400" b="1" dirty="0">
                <a:latin typeface="+mj-lt"/>
              </a:rPr>
              <a:t>of selection process will be received by </a:t>
            </a:r>
            <a:r>
              <a:rPr lang="en-IE" sz="3400" b="1" dirty="0" smtClean="0">
                <a:latin typeface="+mj-lt"/>
              </a:rPr>
              <a:t>email.</a:t>
            </a:r>
          </a:p>
          <a:p>
            <a:pPr marL="274320" lvl="0" indent="-275636" algn="l" rtl="0">
              <a:spcBef>
                <a:spcPts val="600"/>
              </a:spcBef>
              <a:spcAft>
                <a:spcPts val="0"/>
              </a:spcAft>
              <a:buSzPct val="77698"/>
              <a:buChar char="🞆"/>
            </a:pPr>
            <a:endParaRPr sz="3400" dirty="0">
              <a:latin typeface="+mj-lt"/>
            </a:endParaRPr>
          </a:p>
          <a:p>
            <a:pPr marL="342900" lvl="0" indent="-344216" algn="l" rtl="0">
              <a:spcBef>
                <a:spcPts val="600"/>
              </a:spcBef>
              <a:spcAft>
                <a:spcPts val="0"/>
              </a:spcAft>
              <a:buSzPct val="77698"/>
              <a:buFont typeface="Arial"/>
              <a:buChar char="•"/>
            </a:pPr>
            <a:r>
              <a:rPr lang="en-IE" sz="3400" b="1" dirty="0">
                <a:latin typeface="+mj-lt"/>
              </a:rPr>
              <a:t>If accepting a place in Transition Year for </a:t>
            </a:r>
            <a:r>
              <a:rPr lang="en-IE" sz="3400" b="1" dirty="0" smtClean="0">
                <a:latin typeface="+mj-lt"/>
              </a:rPr>
              <a:t>2025/2026 </a:t>
            </a:r>
            <a:r>
              <a:rPr lang="en-IE" sz="3400" b="1" dirty="0">
                <a:latin typeface="+mj-lt"/>
              </a:rPr>
              <a:t>then </a:t>
            </a:r>
            <a:endParaRPr lang="en-IE" sz="3400" b="1" dirty="0" smtClean="0">
              <a:latin typeface="+mj-lt"/>
            </a:endParaRPr>
          </a:p>
          <a:p>
            <a:pPr marL="342900" lvl="0" indent="-344216" algn="l" rtl="0">
              <a:spcBef>
                <a:spcPts val="600"/>
              </a:spcBef>
              <a:spcAft>
                <a:spcPts val="0"/>
              </a:spcAft>
              <a:buSzPct val="77698"/>
              <a:buFont typeface="Arial"/>
              <a:buChar char="•"/>
            </a:pPr>
            <a:r>
              <a:rPr lang="en-IE" sz="3400" b="1" dirty="0" smtClean="0">
                <a:latin typeface="+mj-lt"/>
              </a:rPr>
              <a:t>submit </a:t>
            </a:r>
            <a:r>
              <a:rPr lang="en-IE" sz="3400" b="1" dirty="0">
                <a:latin typeface="+mj-lt"/>
              </a:rPr>
              <a:t>the following to the </a:t>
            </a:r>
            <a:r>
              <a:rPr lang="en-IE" sz="3400" b="1" dirty="0" smtClean="0">
                <a:latin typeface="+mj-lt"/>
              </a:rPr>
              <a:t>School:</a:t>
            </a:r>
            <a:endParaRPr sz="3400" b="1" dirty="0">
              <a:latin typeface="+mj-lt"/>
            </a:endParaRPr>
          </a:p>
          <a:p>
            <a:pPr marL="274320" lvl="0" indent="-275636" algn="l" rtl="0">
              <a:spcBef>
                <a:spcPts val="600"/>
              </a:spcBef>
              <a:spcAft>
                <a:spcPts val="0"/>
              </a:spcAft>
              <a:buSzPct val="77698"/>
              <a:buChar char="🞆"/>
            </a:pPr>
            <a:r>
              <a:rPr lang="en-IE" sz="3400" dirty="0">
                <a:latin typeface="+mj-lt"/>
              </a:rPr>
              <a:t>Completed Acceptance Form </a:t>
            </a:r>
            <a:endParaRPr sz="3400" dirty="0">
              <a:latin typeface="+mj-lt"/>
            </a:endParaRPr>
          </a:p>
          <a:p>
            <a:pPr marL="274320" lvl="0" indent="-275636" algn="l" rtl="0">
              <a:spcBef>
                <a:spcPts val="600"/>
              </a:spcBef>
              <a:spcAft>
                <a:spcPts val="0"/>
              </a:spcAft>
              <a:buSzPct val="77698"/>
              <a:buChar char="🞆"/>
            </a:pPr>
            <a:r>
              <a:rPr lang="en-IE" sz="3400" dirty="0">
                <a:latin typeface="+mj-lt"/>
              </a:rPr>
              <a:t>Completed Contract of Learning </a:t>
            </a:r>
            <a:endParaRPr sz="3400" dirty="0">
              <a:latin typeface="+mj-lt"/>
            </a:endParaRPr>
          </a:p>
          <a:p>
            <a:pPr marL="274320" lvl="0" indent="-275636" algn="l" rtl="0">
              <a:spcBef>
                <a:spcPts val="600"/>
              </a:spcBef>
              <a:spcAft>
                <a:spcPts val="0"/>
              </a:spcAft>
              <a:buSzPct val="77698"/>
              <a:buChar char="🞆"/>
            </a:pPr>
            <a:r>
              <a:rPr lang="en-IE" sz="3400" dirty="0">
                <a:latin typeface="+mj-lt"/>
              </a:rPr>
              <a:t>Completed Behaviour Contract</a:t>
            </a:r>
            <a:endParaRPr sz="3400" dirty="0">
              <a:latin typeface="+mj-lt"/>
            </a:endParaRPr>
          </a:p>
          <a:p>
            <a:pPr marL="274320" lvl="0" indent="-275636">
              <a:spcBef>
                <a:spcPts val="600"/>
              </a:spcBef>
              <a:buSzPct val="77698"/>
              <a:buChar char="🞆"/>
            </a:pPr>
            <a:r>
              <a:rPr lang="en-IE" sz="3400" dirty="0">
                <a:latin typeface="+mj-lt"/>
              </a:rPr>
              <a:t>Payment of the first half of the Transition Year fee, </a:t>
            </a:r>
            <a:r>
              <a:rPr lang="en-IE" sz="3400" b="1" dirty="0" smtClean="0">
                <a:latin typeface="+mj-lt"/>
              </a:rPr>
              <a:t>€300.00 </a:t>
            </a:r>
            <a:r>
              <a:rPr lang="en-IE" sz="3400" b="1" dirty="0">
                <a:latin typeface="+mj-lt"/>
              </a:rPr>
              <a:t>for the academic year </a:t>
            </a:r>
            <a:r>
              <a:rPr lang="en-IE" sz="3400" b="1" dirty="0" smtClean="0">
                <a:latin typeface="+mj-lt"/>
              </a:rPr>
              <a:t>2025/2026 </a:t>
            </a:r>
            <a:r>
              <a:rPr lang="en-IE" sz="3400" b="1" dirty="0" smtClean="0">
                <a:latin typeface="+mj-lt"/>
              </a:rPr>
              <a:t>by </a:t>
            </a:r>
            <a:r>
              <a:rPr lang="en-IE" sz="3400" b="1" dirty="0">
                <a:latin typeface="+mj-lt"/>
              </a:rPr>
              <a:t>Friday Feb 14</a:t>
            </a:r>
            <a:r>
              <a:rPr lang="en-IE" sz="3400" b="1" baseline="30000" dirty="0">
                <a:latin typeface="+mj-lt"/>
              </a:rPr>
              <a:t>th</a:t>
            </a:r>
            <a:r>
              <a:rPr lang="en-IE" sz="3400" b="1" dirty="0">
                <a:latin typeface="+mj-lt"/>
              </a:rPr>
              <a:t> 2025:</a:t>
            </a:r>
            <a:endParaRPr sz="3400" dirty="0">
              <a:latin typeface="+mj-lt"/>
            </a:endParaRPr>
          </a:p>
          <a:p>
            <a:pPr marL="274320" lvl="0" indent="-275636" algn="l" rtl="0">
              <a:spcBef>
                <a:spcPts val="600"/>
              </a:spcBef>
              <a:spcAft>
                <a:spcPts val="0"/>
              </a:spcAft>
              <a:buSzPct val="77698"/>
              <a:buChar char="🞆"/>
            </a:pPr>
            <a:r>
              <a:rPr lang="en-IE" sz="3400" b="1" dirty="0">
                <a:latin typeface="+mj-lt"/>
              </a:rPr>
              <a:t>The final balance of  the fee </a:t>
            </a:r>
            <a:r>
              <a:rPr lang="en-IE" sz="3400" b="1" dirty="0" smtClean="0">
                <a:latin typeface="+mj-lt"/>
              </a:rPr>
              <a:t>€300 </a:t>
            </a:r>
            <a:r>
              <a:rPr lang="en-IE" sz="3400" b="1" dirty="0">
                <a:latin typeface="+mj-lt"/>
              </a:rPr>
              <a:t>is to be paid by </a:t>
            </a:r>
            <a:r>
              <a:rPr lang="en-IE" sz="3400" b="1" dirty="0" smtClean="0">
                <a:latin typeface="+mj-lt"/>
              </a:rPr>
              <a:t>Friday </a:t>
            </a:r>
            <a:r>
              <a:rPr lang="en-IE" sz="3400" b="1" dirty="0">
                <a:latin typeface="+mj-lt"/>
              </a:rPr>
              <a:t>May </a:t>
            </a:r>
            <a:r>
              <a:rPr lang="en-IE" sz="3400" b="1" dirty="0" smtClean="0">
                <a:latin typeface="+mj-lt"/>
              </a:rPr>
              <a:t>9th</a:t>
            </a:r>
            <a:r>
              <a:rPr lang="en-IE" sz="3400" b="1" dirty="0" smtClean="0">
                <a:latin typeface="+mj-lt"/>
              </a:rPr>
              <a:t> 2025.</a:t>
            </a:r>
            <a:endParaRPr sz="3400" b="1" dirty="0">
              <a:latin typeface="+mj-lt"/>
            </a:endParaRPr>
          </a:p>
          <a:p>
            <a:pPr marL="274320" lvl="0" indent="-174752" algn="l" rtl="0">
              <a:spcBef>
                <a:spcPts val="600"/>
              </a:spcBef>
              <a:spcAft>
                <a:spcPts val="0"/>
              </a:spcAft>
              <a:buSzPct val="52036"/>
              <a:buNone/>
            </a:pPr>
            <a:endParaRPr sz="4304" dirty="0"/>
          </a:p>
          <a:p>
            <a:pPr marL="274320" lvl="0" indent="-199644" algn="l" rtl="0">
              <a:spcBef>
                <a:spcPts val="600"/>
              </a:spcBef>
              <a:spcAft>
                <a:spcPts val="0"/>
              </a:spcAft>
              <a:buSzPct val="70000"/>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3600"/>
              <a:buFont typeface="Century Schoolbook"/>
              <a:buNone/>
            </a:pPr>
            <a:r>
              <a:rPr lang="en-IE" sz="3600" b="1">
                <a:solidFill>
                  <a:schemeClr val="accent1"/>
                </a:solidFill>
              </a:rPr>
              <a:t/>
            </a:r>
            <a:br>
              <a:rPr lang="en-IE" sz="3600" b="1">
                <a:solidFill>
                  <a:schemeClr val="accent1"/>
                </a:solidFill>
              </a:rPr>
            </a:br>
            <a:r>
              <a:rPr lang="en-IE" sz="3600" b="1">
                <a:solidFill>
                  <a:schemeClr val="accent1"/>
                </a:solidFill>
              </a:rPr>
              <a:t/>
            </a:r>
            <a:br>
              <a:rPr lang="en-IE" sz="3600" b="1">
                <a:solidFill>
                  <a:schemeClr val="accent1"/>
                </a:solidFill>
              </a:rPr>
            </a:br>
            <a:r>
              <a:rPr lang="en-IE" sz="3600" b="1">
                <a:solidFill>
                  <a:schemeClr val="accent1"/>
                </a:solidFill>
              </a:rPr>
              <a:t>What is Transition Year?</a:t>
            </a:r>
            <a:br>
              <a:rPr lang="en-IE" sz="3600" b="1">
                <a:solidFill>
                  <a:schemeClr val="accent1"/>
                </a:solidFill>
              </a:rPr>
            </a:br>
            <a:endParaRPr sz="3600" b="1">
              <a:solidFill>
                <a:schemeClr val="accent1"/>
              </a:solidFill>
            </a:endParaRPr>
          </a:p>
        </p:txBody>
      </p:sp>
      <p:sp>
        <p:nvSpPr>
          <p:cNvPr id="159" name="Google Shape;159;p16"/>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274320" lvl="0" indent="-274320" algn="l" rtl="0">
              <a:lnSpc>
                <a:spcPct val="90000"/>
              </a:lnSpc>
              <a:spcBef>
                <a:spcPts val="0"/>
              </a:spcBef>
              <a:spcAft>
                <a:spcPts val="0"/>
              </a:spcAft>
              <a:buSzPts val="2240"/>
              <a:buChar char="🞆"/>
            </a:pPr>
            <a:r>
              <a:rPr lang="en-IE" sz="3200"/>
              <a:t>Transition Year is a one year programme which provides a bridge to enable students make the transition from Junior to Senior cycle. </a:t>
            </a:r>
            <a:endParaRPr/>
          </a:p>
          <a:p>
            <a:pPr marL="274320" lvl="0" indent="-132080" algn="l" rtl="0">
              <a:lnSpc>
                <a:spcPct val="90000"/>
              </a:lnSpc>
              <a:spcBef>
                <a:spcPts val="600"/>
              </a:spcBef>
              <a:spcAft>
                <a:spcPts val="0"/>
              </a:spcAft>
              <a:buSzPts val="2240"/>
              <a:buNone/>
            </a:pPr>
            <a:endParaRPr sz="3200"/>
          </a:p>
          <a:p>
            <a:pPr marL="274320" lvl="0" indent="-274320" algn="l" rtl="0">
              <a:lnSpc>
                <a:spcPct val="90000"/>
              </a:lnSpc>
              <a:spcBef>
                <a:spcPts val="600"/>
              </a:spcBef>
              <a:spcAft>
                <a:spcPts val="0"/>
              </a:spcAft>
              <a:buSzPts val="2240"/>
              <a:buChar char="🞆"/>
            </a:pPr>
            <a:r>
              <a:rPr lang="en-IE" sz="3200"/>
              <a:t>It encourages personal and social development and recognises the need for students to grow in independence. </a:t>
            </a:r>
            <a:endParaRPr sz="3200"/>
          </a:p>
          <a:p>
            <a:pPr marL="274320" lvl="0" indent="-167640" algn="l" rtl="0">
              <a:spcBef>
                <a:spcPts val="600"/>
              </a:spcBef>
              <a:spcAft>
                <a:spcPts val="0"/>
              </a:spcAft>
              <a:buSzPts val="1680"/>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683568" y="188640"/>
            <a:ext cx="7241232" cy="12665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4000"/>
              <a:buFont typeface="Century Schoolbook"/>
              <a:buNone/>
            </a:pPr>
            <a:r>
              <a:rPr lang="en-IE" sz="4000" b="1" dirty="0">
                <a:solidFill>
                  <a:schemeClr val="accent1"/>
                </a:solidFill>
              </a:rPr>
              <a:t/>
            </a:r>
            <a:br>
              <a:rPr lang="en-IE" sz="4000" b="1" dirty="0">
                <a:solidFill>
                  <a:schemeClr val="accent1"/>
                </a:solidFill>
              </a:rPr>
            </a:br>
            <a:r>
              <a:rPr lang="en-IE" sz="4000" b="1" dirty="0">
                <a:solidFill>
                  <a:schemeClr val="accent1"/>
                </a:solidFill>
              </a:rPr>
              <a:t/>
            </a:r>
            <a:br>
              <a:rPr lang="en-IE" sz="4000" b="1" dirty="0">
                <a:solidFill>
                  <a:schemeClr val="accent1"/>
                </a:solidFill>
              </a:rPr>
            </a:br>
            <a:r>
              <a:rPr lang="en-IE" sz="4000" b="1" dirty="0">
                <a:solidFill>
                  <a:schemeClr val="accent1"/>
                </a:solidFill>
              </a:rPr>
              <a:t/>
            </a:r>
            <a:br>
              <a:rPr lang="en-IE" sz="4000" b="1" dirty="0">
                <a:solidFill>
                  <a:schemeClr val="accent1"/>
                </a:solidFill>
              </a:rPr>
            </a:br>
            <a:r>
              <a:rPr lang="en-IE" sz="4000" dirty="0">
                <a:solidFill>
                  <a:schemeClr val="accent1"/>
                </a:solidFill>
              </a:rPr>
              <a:t/>
            </a:r>
            <a:br>
              <a:rPr lang="en-IE" sz="4000" dirty="0">
                <a:solidFill>
                  <a:schemeClr val="accent1"/>
                </a:solidFill>
              </a:rPr>
            </a:br>
            <a:r>
              <a:rPr lang="en-IE" sz="4000" dirty="0" smtClean="0">
                <a:solidFill>
                  <a:schemeClr val="accent1"/>
                </a:solidFill>
              </a:rPr>
              <a:t/>
            </a:r>
            <a:br>
              <a:rPr lang="en-IE" sz="4000" dirty="0" smtClean="0">
                <a:solidFill>
                  <a:schemeClr val="accent1"/>
                </a:solidFill>
              </a:rPr>
            </a:br>
            <a:r>
              <a:rPr lang="en-IE" sz="4000" dirty="0">
                <a:solidFill>
                  <a:schemeClr val="accent1"/>
                </a:solidFill>
              </a:rPr>
              <a:t/>
            </a:r>
            <a:br>
              <a:rPr lang="en-IE" sz="4000" dirty="0">
                <a:solidFill>
                  <a:schemeClr val="accent1"/>
                </a:solidFill>
              </a:rPr>
            </a:br>
            <a:r>
              <a:rPr lang="en-IE" sz="4000" b="1" dirty="0" smtClean="0">
                <a:solidFill>
                  <a:schemeClr val="accent1"/>
                </a:solidFill>
              </a:rPr>
              <a:t>Transition </a:t>
            </a:r>
            <a:r>
              <a:rPr lang="en-IE" sz="4000" b="1" dirty="0">
                <a:solidFill>
                  <a:schemeClr val="accent1"/>
                </a:solidFill>
              </a:rPr>
              <a:t>Year Mission</a:t>
            </a:r>
            <a:endParaRPr sz="4000" dirty="0">
              <a:solidFill>
                <a:schemeClr val="accent1"/>
              </a:solidFill>
            </a:endParaRPr>
          </a:p>
        </p:txBody>
      </p:sp>
      <p:sp>
        <p:nvSpPr>
          <p:cNvPr id="165" name="Google Shape;165;p17"/>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274320" lvl="0" indent="-274320" algn="l" rtl="0">
              <a:spcBef>
                <a:spcPts val="0"/>
              </a:spcBef>
              <a:spcAft>
                <a:spcPts val="0"/>
              </a:spcAft>
              <a:buSzPts val="2800"/>
              <a:buChar char="🞆"/>
            </a:pPr>
            <a:r>
              <a:rPr lang="en-IE" sz="4000" i="1"/>
              <a:t>“To promote the personal, social, educational and academic development of pupils and to prepare them for their role as autonomous, participative and responsible members of society”.</a:t>
            </a:r>
            <a:endParaRPr sz="4000" i="1"/>
          </a:p>
          <a:p>
            <a:pPr marL="274320" lvl="0" indent="-96520" algn="l" rtl="0">
              <a:spcBef>
                <a:spcPts val="600"/>
              </a:spcBef>
              <a:spcAft>
                <a:spcPts val="0"/>
              </a:spcAft>
              <a:buSzPts val="2800"/>
              <a:buNone/>
            </a:pPr>
            <a:endParaRPr sz="4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title"/>
          </p:nvPr>
        </p:nvSpPr>
        <p:spPr>
          <a:xfrm>
            <a:off x="457200" y="267494"/>
            <a:ext cx="8229600" cy="1335164"/>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ts val="5400"/>
              <a:buFont typeface="Century Schoolbook"/>
              <a:buNone/>
            </a:pPr>
            <a:r>
              <a:rPr lang="en-IE" sz="5400" b="1" dirty="0" smtClean="0">
                <a:solidFill>
                  <a:schemeClr val="accent1"/>
                </a:solidFill>
              </a:rPr>
              <a:t/>
            </a:r>
            <a:br>
              <a:rPr lang="en-IE" sz="5400" b="1" dirty="0" smtClean="0">
                <a:solidFill>
                  <a:schemeClr val="accent1"/>
                </a:solidFill>
              </a:rPr>
            </a:br>
            <a:r>
              <a:rPr lang="en-IE" sz="5400" b="1" dirty="0" smtClean="0">
                <a:solidFill>
                  <a:schemeClr val="accent1"/>
                </a:solidFill>
              </a:rPr>
              <a:t>Aims</a:t>
            </a:r>
            <a:endParaRPr sz="5400" b="1" dirty="0">
              <a:solidFill>
                <a:schemeClr val="accent1"/>
              </a:solidFill>
            </a:endParaRPr>
          </a:p>
        </p:txBody>
      </p:sp>
      <p:sp>
        <p:nvSpPr>
          <p:cNvPr id="171" name="Google Shape;171;p18"/>
          <p:cNvSpPr txBox="1">
            <a:spLocks noGrp="1"/>
          </p:cNvSpPr>
          <p:nvPr>
            <p:ph idx="1"/>
          </p:nvPr>
        </p:nvSpPr>
        <p:spPr>
          <a:xfrm>
            <a:off x="457200" y="1966452"/>
            <a:ext cx="8229600" cy="4488356"/>
          </a:xfrm>
          <a:prstGeom prst="rect">
            <a:avLst/>
          </a:prstGeom>
          <a:noFill/>
          <a:ln>
            <a:noFill/>
          </a:ln>
        </p:spPr>
        <p:txBody>
          <a:bodyPr spcFirstLastPara="1" wrap="square" lIns="91425" tIns="45700" rIns="91425" bIns="45700" anchor="t" anchorCtr="0">
            <a:normAutofit fontScale="77500" lnSpcReduction="20000"/>
          </a:bodyPr>
          <a:lstStyle/>
          <a:p>
            <a:pPr marL="64008" lvl="0" indent="0" algn="l" rtl="0">
              <a:spcBef>
                <a:spcPts val="0"/>
              </a:spcBef>
              <a:spcAft>
                <a:spcPts val="0"/>
              </a:spcAft>
              <a:buSzPct val="70000"/>
              <a:buNone/>
            </a:pPr>
            <a:r>
              <a:rPr lang="en-IE" sz="3800" dirty="0"/>
              <a:t>The aims of the Transition Year Programme reflect those specific to the guidelines published by the Department of Education and Skills, namely: </a:t>
            </a:r>
            <a:endParaRPr sz="3800" dirty="0"/>
          </a:p>
          <a:p>
            <a:pPr marL="274320" lvl="0" indent="-274342" algn="l" rtl="0">
              <a:spcBef>
                <a:spcPts val="600"/>
              </a:spcBef>
              <a:spcAft>
                <a:spcPts val="0"/>
              </a:spcAft>
              <a:buSzPct val="70000"/>
              <a:buChar char="🞆"/>
            </a:pPr>
            <a:r>
              <a:rPr lang="en-IE" sz="3800" dirty="0"/>
              <a:t>Education for maturity with the emphasis on personal development including social awareness and increased social competence. </a:t>
            </a:r>
            <a:endParaRPr sz="3800" dirty="0"/>
          </a:p>
          <a:p>
            <a:pPr marL="274320" lvl="0" indent="-274342" algn="l" rtl="0">
              <a:spcBef>
                <a:spcPts val="600"/>
              </a:spcBef>
              <a:spcAft>
                <a:spcPts val="0"/>
              </a:spcAft>
              <a:buSzPct val="70000"/>
              <a:buChar char="🞆"/>
            </a:pPr>
            <a:r>
              <a:rPr lang="en-IE" sz="3800" dirty="0"/>
              <a:t>The promotion of general, technical and academic skills with the emphasis on interdisciplinary and self-directed learning. </a:t>
            </a:r>
            <a:endParaRPr sz="3800" dirty="0"/>
          </a:p>
          <a:p>
            <a:pPr marL="274320" lvl="0" indent="-274342" algn="l" rtl="0">
              <a:spcBef>
                <a:spcPts val="600"/>
              </a:spcBef>
              <a:spcAft>
                <a:spcPts val="0"/>
              </a:spcAft>
              <a:buSzPct val="70000"/>
              <a:buChar char="🞆"/>
            </a:pPr>
            <a:r>
              <a:rPr lang="en-IE" sz="3800" dirty="0"/>
              <a:t>Education through experience of adult and working life as a basis for personal development and maturity. </a:t>
            </a:r>
            <a:endParaRPr sz="3800" dirty="0"/>
          </a:p>
          <a:p>
            <a:pPr marL="64008" lvl="0" indent="0" algn="l" rtl="0">
              <a:spcBef>
                <a:spcPts val="600"/>
              </a:spcBef>
              <a:spcAft>
                <a:spcPts val="0"/>
              </a:spcAft>
              <a:buSzPct val="70000"/>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593110" y="750771"/>
            <a:ext cx="6712465" cy="625642"/>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ct val="100000"/>
              <a:buFont typeface="Century Schoolbook"/>
              <a:buNone/>
            </a:pPr>
            <a:r>
              <a:rPr lang="en-IE" sz="4400" b="1" dirty="0" smtClean="0">
                <a:solidFill>
                  <a:schemeClr val="accent1"/>
                </a:solidFill>
              </a:rPr>
              <a:t/>
            </a:r>
            <a:br>
              <a:rPr lang="en-IE" sz="4400" b="1" dirty="0" smtClean="0">
                <a:solidFill>
                  <a:schemeClr val="accent1"/>
                </a:solidFill>
              </a:rPr>
            </a:br>
            <a:r>
              <a:rPr lang="en-IE" sz="4400" b="1" dirty="0" smtClean="0">
                <a:solidFill>
                  <a:schemeClr val="accent1"/>
                </a:solidFill>
              </a:rPr>
              <a:t>TY CORE SUBJECTS</a:t>
            </a:r>
            <a:endParaRPr sz="4400" b="1" dirty="0">
              <a:solidFill>
                <a:schemeClr val="accent1"/>
              </a:solidFill>
            </a:endParaRPr>
          </a:p>
        </p:txBody>
      </p:sp>
      <p:graphicFrame>
        <p:nvGraphicFramePr>
          <p:cNvPr id="177" name="Google Shape;177;p19"/>
          <p:cNvGraphicFramePr/>
          <p:nvPr>
            <p:extLst>
              <p:ext uri="{D42A27DB-BD31-4B8C-83A1-F6EECF244321}">
                <p14:modId xmlns:p14="http://schemas.microsoft.com/office/powerpoint/2010/main" val="1502294813"/>
              </p:ext>
            </p:extLst>
          </p:nvPr>
        </p:nvGraphicFramePr>
        <p:xfrm>
          <a:off x="144379" y="1769805"/>
          <a:ext cx="8903368" cy="6984502"/>
        </p:xfrm>
        <a:graphic>
          <a:graphicData uri="http://schemas.openxmlformats.org/drawingml/2006/table">
            <a:tbl>
              <a:tblPr firstRow="1" bandRow="1">
                <a:noFill/>
                <a:tableStyleId>{EBAE6C21-623D-45BA-9D96-9E5BAABAE7A9}</a:tableStyleId>
              </a:tblPr>
              <a:tblGrid>
                <a:gridCol w="5149473">
                  <a:extLst>
                    <a:ext uri="{9D8B030D-6E8A-4147-A177-3AD203B41FA5}">
                      <a16:colId xmlns:a16="http://schemas.microsoft.com/office/drawing/2014/main" val="20000"/>
                    </a:ext>
                  </a:extLst>
                </a:gridCol>
                <a:gridCol w="3753895">
                  <a:extLst>
                    <a:ext uri="{9D8B030D-6E8A-4147-A177-3AD203B41FA5}">
                      <a16:colId xmlns:a16="http://schemas.microsoft.com/office/drawing/2014/main" val="20001"/>
                    </a:ext>
                  </a:extLst>
                </a:gridCol>
              </a:tblGrid>
              <a:tr h="5863029">
                <a:tc>
                  <a:txBody>
                    <a:bodyPr/>
                    <a:lstStyle/>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English</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Irish</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Maths</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French/German/Spanish</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Science</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Enterprise</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Leisure Studies</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Religion</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Career Guidance</a:t>
                      </a:r>
                      <a:endParaRPr sz="2400" u="none" strike="noStrike" cap="none"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Information Technology</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Wellbeing</a:t>
                      </a:r>
                      <a:endParaRPr sz="2400" u="none" strike="noStrike" cap="none" dirty="0"/>
                    </a:p>
                    <a:p>
                      <a:pPr marL="457200" marR="0" lvl="0" indent="-457200" algn="l" rtl="0">
                        <a:lnSpc>
                          <a:spcPct val="90000"/>
                        </a:lnSpc>
                        <a:spcBef>
                          <a:spcPts val="0"/>
                        </a:spcBef>
                        <a:spcAft>
                          <a:spcPts val="0"/>
                        </a:spcAft>
                        <a:buClr>
                          <a:schemeClr val="dk1"/>
                        </a:buClr>
                        <a:buSzPts val="2400"/>
                        <a:buFont typeface="Arial"/>
                        <a:buChar char="•"/>
                      </a:pPr>
                      <a:r>
                        <a:rPr lang="en-IE" sz="2400" u="none" strike="noStrike" cap="none" dirty="0"/>
                        <a:t>European Studies</a:t>
                      </a:r>
                      <a:endParaRPr dirty="0"/>
                    </a:p>
                    <a:p>
                      <a:pPr marL="457200" marR="0" lvl="0" indent="-457200" algn="l" rtl="0">
                        <a:lnSpc>
                          <a:spcPct val="90000"/>
                        </a:lnSpc>
                        <a:spcBef>
                          <a:spcPts val="0"/>
                        </a:spcBef>
                        <a:spcAft>
                          <a:spcPts val="0"/>
                        </a:spcAft>
                        <a:buClr>
                          <a:schemeClr val="dk1"/>
                        </a:buClr>
                        <a:buSzPts val="2400"/>
                        <a:buFont typeface="Arial"/>
                        <a:buChar char="•"/>
                      </a:pPr>
                      <a:r>
                        <a:rPr lang="en-IE" sz="2400" dirty="0" smtClean="0"/>
                        <a:t>Relationship </a:t>
                      </a:r>
                      <a:r>
                        <a:rPr lang="en-IE" sz="2400" dirty="0"/>
                        <a:t>&amp; Sexuality Education (</a:t>
                      </a:r>
                      <a:r>
                        <a:rPr lang="en-IE" sz="2400" dirty="0" smtClean="0"/>
                        <a:t>RSE)</a:t>
                      </a:r>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smtClean="0"/>
                        <a:t>   Home Economics</a:t>
                      </a:r>
                      <a:endParaRPr lang="en-IE" sz="2400" dirty="0" smtClean="0"/>
                    </a:p>
                    <a:p>
                      <a:pPr marL="0" marR="0" lvl="0" indent="0" algn="l" rtl="0">
                        <a:lnSpc>
                          <a:spcPct val="90000"/>
                        </a:lnSpc>
                        <a:spcBef>
                          <a:spcPts val="480"/>
                        </a:spcBef>
                        <a:spcAft>
                          <a:spcPts val="0"/>
                        </a:spcAft>
                        <a:buClr>
                          <a:schemeClr val="dk1"/>
                        </a:buClr>
                        <a:buSzPts val="2400"/>
                        <a:buFont typeface="Century Schoolbook"/>
                        <a:buNone/>
                      </a:pPr>
                      <a:r>
                        <a:rPr lang="en-IE" sz="2400" u="none" strike="noStrike" cap="none" dirty="0" smtClean="0"/>
                        <a:t> </a:t>
                      </a:r>
                      <a:endParaRPr lang="en-IE" sz="2400" dirty="0" smtClean="0"/>
                    </a:p>
                  </a:txBody>
                  <a:tcPr marL="91450" marR="91450" marT="45725" marB="45725"/>
                </a:tc>
                <a:tc>
                  <a:txBody>
                    <a:bodyPr/>
                    <a:lstStyle/>
                    <a:p>
                      <a:pPr marL="0" marR="0" lvl="0" indent="0" algn="l" rtl="0">
                        <a:lnSpc>
                          <a:spcPct val="90000"/>
                        </a:lnSpc>
                        <a:spcBef>
                          <a:spcPts val="480"/>
                        </a:spcBef>
                        <a:spcAft>
                          <a:spcPts val="0"/>
                        </a:spcAft>
                        <a:buClr>
                          <a:schemeClr val="dk1"/>
                        </a:buClr>
                        <a:buSzPts val="2400"/>
                        <a:buFont typeface="Arial" panose="020B0604020202020204" pitchFamily="34" charset="0"/>
                        <a:buNone/>
                      </a:pPr>
                      <a:r>
                        <a:rPr lang="en-IE" sz="2400" u="none" strike="noStrike" cap="none" dirty="0" smtClean="0"/>
                        <a:t>   Art </a:t>
                      </a:r>
                      <a:r>
                        <a:rPr lang="en-IE" sz="2400" u="none" strike="noStrike" cap="none" dirty="0"/>
                        <a:t>Craft &amp; Design</a:t>
                      </a:r>
                      <a:endParaRPr sz="2400" u="none" strike="noStrike" cap="none"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a:t>History</a:t>
                      </a:r>
                      <a:endParaRPr sz="2400"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a:t>Geography</a:t>
                      </a:r>
                      <a:endParaRPr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a:t>Theatre &amp; Stage</a:t>
                      </a:r>
                      <a:endParaRPr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a:t>Youth Leadership</a:t>
                      </a:r>
                      <a:endParaRPr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a:t>C.A.D.</a:t>
                      </a:r>
                      <a:endParaRPr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smtClean="0"/>
                        <a:t>Woodwork</a:t>
                      </a:r>
                      <a:endParaRPr dirty="0"/>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smtClean="0"/>
                        <a:t>Tutorial</a:t>
                      </a:r>
                    </a:p>
                    <a:p>
                      <a:pPr marL="0" marR="0" lvl="0" indent="-152400" algn="l" defTabSz="685800" rtl="0" eaLnBrk="1" fontAlgn="auto" latinLnBrk="0" hangingPunct="1">
                        <a:lnSpc>
                          <a:spcPct val="90000"/>
                        </a:lnSpc>
                        <a:spcBef>
                          <a:spcPts val="480"/>
                        </a:spcBef>
                        <a:spcAft>
                          <a:spcPts val="0"/>
                        </a:spcAft>
                        <a:buClr>
                          <a:schemeClr val="dk1"/>
                        </a:buClr>
                        <a:buSzPts val="2400"/>
                        <a:buFont typeface="Century Schoolbook"/>
                        <a:buChar char="•"/>
                        <a:tabLst/>
                        <a:defRPr/>
                      </a:pPr>
                      <a:r>
                        <a:rPr lang="en-GB" sz="2400" dirty="0" smtClean="0"/>
                        <a:t> </a:t>
                      </a:r>
                      <a:r>
                        <a:rPr lang="en-IE" sz="2400" u="none" strike="noStrike" cap="none" dirty="0" smtClean="0"/>
                        <a:t>Sociology</a:t>
                      </a:r>
                    </a:p>
                    <a:p>
                      <a:pPr marL="0" marR="0" lvl="0" indent="-152400" algn="l" rtl="0">
                        <a:lnSpc>
                          <a:spcPct val="90000"/>
                        </a:lnSpc>
                        <a:spcBef>
                          <a:spcPts val="480"/>
                        </a:spcBef>
                        <a:spcAft>
                          <a:spcPts val="0"/>
                        </a:spcAft>
                        <a:buClr>
                          <a:schemeClr val="dk1"/>
                        </a:buClr>
                        <a:buSzPts val="2400"/>
                        <a:buFont typeface="Century Schoolbook"/>
                        <a:buChar char="•"/>
                      </a:pPr>
                      <a:r>
                        <a:rPr lang="en-IE" sz="2400" u="none" strike="noStrike" cap="none" dirty="0" smtClean="0"/>
                        <a:t> Music</a:t>
                      </a:r>
                      <a:endParaRPr lang="en-IE" sz="2400" dirty="0" smtClean="0"/>
                    </a:p>
                    <a:p>
                      <a:pPr marL="0" marR="0" lvl="0" indent="-152400" algn="l" rtl="0">
                        <a:lnSpc>
                          <a:spcPct val="90000"/>
                        </a:lnSpc>
                        <a:spcBef>
                          <a:spcPts val="480"/>
                        </a:spcBef>
                        <a:spcAft>
                          <a:spcPts val="0"/>
                        </a:spcAft>
                        <a:buClr>
                          <a:schemeClr val="dk1"/>
                        </a:buClr>
                        <a:buSzPts val="2400"/>
                        <a:buFont typeface="Century Schoolbook"/>
                        <a:buChar char="•"/>
                      </a:pPr>
                      <a:r>
                        <a:rPr lang="en-GB" sz="2400" dirty="0" smtClean="0"/>
                        <a:t> Social</a:t>
                      </a:r>
                      <a:r>
                        <a:rPr lang="en-GB" sz="2400" baseline="0" dirty="0" smtClean="0"/>
                        <a:t> Skills</a:t>
                      </a:r>
                    </a:p>
                    <a:p>
                      <a:pPr marL="0" marR="0" lvl="0" indent="-152400" algn="l" rtl="0">
                        <a:lnSpc>
                          <a:spcPct val="90000"/>
                        </a:lnSpc>
                        <a:spcBef>
                          <a:spcPts val="480"/>
                        </a:spcBef>
                        <a:spcAft>
                          <a:spcPts val="0"/>
                        </a:spcAft>
                        <a:buClr>
                          <a:schemeClr val="dk1"/>
                        </a:buClr>
                        <a:buSzPts val="2400"/>
                        <a:buFont typeface="Century Schoolbook"/>
                        <a:buChar char="•"/>
                      </a:pPr>
                      <a:r>
                        <a:rPr lang="en-GB" sz="2400" baseline="0" dirty="0" smtClean="0"/>
                        <a:t>Road Safety</a:t>
                      </a:r>
                      <a:endParaRPr lang="en-IE" sz="2400" dirty="0" smtClean="0"/>
                    </a:p>
                    <a:p>
                      <a:pPr marL="457200" marR="0" lvl="0" indent="-457200" algn="l" rtl="0">
                        <a:lnSpc>
                          <a:spcPct val="90000"/>
                        </a:lnSpc>
                        <a:spcBef>
                          <a:spcPts val="0"/>
                        </a:spcBef>
                        <a:spcAft>
                          <a:spcPts val="0"/>
                        </a:spcAft>
                        <a:buClr>
                          <a:schemeClr val="dk1"/>
                        </a:buClr>
                        <a:buSzPts val="2400"/>
                        <a:buFont typeface="Arial"/>
                        <a:buChar char="•"/>
                      </a:pPr>
                      <a:endParaRPr lang="en-IE" sz="2400" dirty="0" smtClean="0"/>
                    </a:p>
                    <a:p>
                      <a:pPr marL="0" marR="0" lvl="0" indent="-152400" algn="l" defTabSz="685800" rtl="0" eaLnBrk="1" fontAlgn="auto" latinLnBrk="0" hangingPunct="1">
                        <a:lnSpc>
                          <a:spcPct val="90000"/>
                        </a:lnSpc>
                        <a:spcBef>
                          <a:spcPts val="480"/>
                        </a:spcBef>
                        <a:spcAft>
                          <a:spcPts val="0"/>
                        </a:spcAft>
                        <a:buClr>
                          <a:schemeClr val="dk1"/>
                        </a:buClr>
                        <a:buSzPts val="2400"/>
                        <a:buFont typeface="Century Schoolbook"/>
                        <a:buChar char="•"/>
                        <a:tabLst/>
                        <a:defRPr/>
                      </a:pPr>
                      <a:endParaRPr lang="en-GB" sz="2400" dirty="0" smtClean="0"/>
                    </a:p>
                    <a:p>
                      <a:pPr marL="0" marR="0" lvl="0" indent="-152400" algn="l" rtl="0">
                        <a:lnSpc>
                          <a:spcPct val="90000"/>
                        </a:lnSpc>
                        <a:spcBef>
                          <a:spcPts val="480"/>
                        </a:spcBef>
                        <a:spcAft>
                          <a:spcPts val="0"/>
                        </a:spcAft>
                        <a:buClr>
                          <a:schemeClr val="dk1"/>
                        </a:buClr>
                        <a:buSzPts val="2400"/>
                        <a:buFont typeface="Century Schoolbook"/>
                        <a:buChar char="•"/>
                      </a:pPr>
                      <a:endParaRPr dirty="0"/>
                    </a:p>
                    <a:p>
                      <a:pPr marL="0" marR="0" lvl="0" indent="-152400" algn="l" rtl="0">
                        <a:lnSpc>
                          <a:spcPct val="90000"/>
                        </a:lnSpc>
                        <a:spcBef>
                          <a:spcPts val="480"/>
                        </a:spcBef>
                        <a:spcAft>
                          <a:spcPts val="0"/>
                        </a:spcAft>
                        <a:buClr>
                          <a:schemeClr val="dk1"/>
                        </a:buClr>
                        <a:buSzPts val="2400"/>
                        <a:buFont typeface="Century Schoolbook"/>
                        <a:buChar char="•"/>
                      </a:pPr>
                      <a:endParaRPr lang="en-IE" sz="2400" u="none" strike="noStrike" cap="none" dirty="0" smtClean="0"/>
                    </a:p>
                    <a:p>
                      <a:pPr marL="457200" marR="0" lvl="0" indent="0" algn="l" rtl="0">
                        <a:lnSpc>
                          <a:spcPct val="90000"/>
                        </a:lnSpc>
                        <a:spcBef>
                          <a:spcPts val="480"/>
                        </a:spcBef>
                        <a:spcAft>
                          <a:spcPts val="0"/>
                        </a:spcAft>
                        <a:buNone/>
                      </a:pPr>
                      <a:endParaRPr sz="2400" dirty="0"/>
                    </a:p>
                    <a:p>
                      <a:pPr marL="0" marR="0" lvl="0" indent="0" algn="l"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3510" y="657406"/>
            <a:ext cx="6571343" cy="1059305"/>
          </a:xfrm>
        </p:spPr>
        <p:txBody>
          <a:bodyPr/>
          <a:lstStyle/>
          <a:p>
            <a:r>
              <a:rPr lang="en-GB" b="1" dirty="0" smtClean="0">
                <a:solidFill>
                  <a:srgbClr val="FF0000"/>
                </a:solidFill>
              </a:rPr>
              <a:t>Choice modules</a:t>
            </a:r>
            <a:endParaRPr lang="en-IE" b="1" dirty="0">
              <a:solidFill>
                <a:srgbClr val="FF0000"/>
              </a:solidFill>
            </a:endParaRPr>
          </a:p>
        </p:txBody>
      </p:sp>
      <p:sp>
        <p:nvSpPr>
          <p:cNvPr id="5" name="Content Placeholder 4"/>
          <p:cNvSpPr>
            <a:spLocks noGrp="1"/>
          </p:cNvSpPr>
          <p:nvPr>
            <p:ph sz="half" idx="1"/>
          </p:nvPr>
        </p:nvSpPr>
        <p:spPr/>
        <p:txBody>
          <a:bodyPr>
            <a:normAutofit/>
          </a:bodyPr>
          <a:lstStyle/>
          <a:p>
            <a:pPr marL="0" lvl="0" indent="-152400">
              <a:lnSpc>
                <a:spcPct val="90000"/>
              </a:lnSpc>
              <a:spcBef>
                <a:spcPts val="480"/>
              </a:spcBef>
              <a:buClr>
                <a:schemeClr val="dk1"/>
              </a:buClr>
              <a:buSzPts val="2400"/>
              <a:buFont typeface="Century Schoolbook"/>
              <a:buChar char="•"/>
            </a:pPr>
            <a:r>
              <a:rPr lang="en-GB" dirty="0" smtClean="0"/>
              <a:t>Mentoring</a:t>
            </a:r>
            <a:endParaRPr lang="en-IE" sz="2400" dirty="0" smtClean="0"/>
          </a:p>
          <a:p>
            <a:pPr marL="0" lvl="0" indent="-152400">
              <a:lnSpc>
                <a:spcPct val="90000"/>
              </a:lnSpc>
              <a:spcBef>
                <a:spcPts val="480"/>
              </a:spcBef>
              <a:buClr>
                <a:schemeClr val="dk1"/>
              </a:buClr>
              <a:buSzPts val="2400"/>
              <a:buFont typeface="Century Schoolbook"/>
              <a:buChar char="•"/>
            </a:pPr>
            <a:endParaRPr lang="en-IE" sz="2400" dirty="0"/>
          </a:p>
          <a:p>
            <a:pPr marL="0" lvl="0" indent="-152400">
              <a:lnSpc>
                <a:spcPct val="90000"/>
              </a:lnSpc>
              <a:spcBef>
                <a:spcPts val="480"/>
              </a:spcBef>
              <a:buClr>
                <a:schemeClr val="dk1"/>
              </a:buClr>
              <a:buSzPts val="2400"/>
              <a:buFont typeface="Century Schoolbook"/>
              <a:buChar char="•"/>
              <a:defRPr/>
            </a:pPr>
            <a:r>
              <a:rPr lang="en-GB" sz="2400" dirty="0" smtClean="0"/>
              <a:t>Life Skills</a:t>
            </a:r>
          </a:p>
          <a:p>
            <a:pPr marL="0" lvl="0" indent="-152400">
              <a:lnSpc>
                <a:spcPct val="90000"/>
              </a:lnSpc>
              <a:spcBef>
                <a:spcPts val="480"/>
              </a:spcBef>
              <a:buClr>
                <a:schemeClr val="dk1"/>
              </a:buClr>
              <a:buSzPts val="2400"/>
              <a:buFont typeface="Century Schoolbook"/>
              <a:buChar char="•"/>
              <a:defRPr/>
            </a:pPr>
            <a:endParaRPr lang="en-GB" sz="2400" dirty="0" smtClean="0"/>
          </a:p>
          <a:p>
            <a:pPr marL="0" lvl="0" indent="-152400">
              <a:lnSpc>
                <a:spcPct val="90000"/>
              </a:lnSpc>
              <a:spcBef>
                <a:spcPts val="480"/>
              </a:spcBef>
              <a:buClr>
                <a:schemeClr val="dk1"/>
              </a:buClr>
              <a:buSzPts val="2400"/>
              <a:buFont typeface="Century Schoolbook"/>
              <a:buChar char="•"/>
              <a:defRPr/>
            </a:pPr>
            <a:r>
              <a:rPr lang="en-GB" sz="2400" dirty="0" smtClean="0"/>
              <a:t>Photography</a:t>
            </a:r>
          </a:p>
        </p:txBody>
      </p:sp>
      <p:sp>
        <p:nvSpPr>
          <p:cNvPr id="6" name="Content Placeholder 5"/>
          <p:cNvSpPr>
            <a:spLocks noGrp="1"/>
          </p:cNvSpPr>
          <p:nvPr>
            <p:ph sz="half" idx="2"/>
          </p:nvPr>
        </p:nvSpPr>
        <p:spPr/>
        <p:txBody>
          <a:bodyPr/>
          <a:lstStyle/>
          <a:p>
            <a:r>
              <a:rPr lang="en-IE" sz="2400" dirty="0"/>
              <a:t>Future </a:t>
            </a:r>
            <a:r>
              <a:rPr lang="en-IE" sz="2400" dirty="0" smtClean="0"/>
              <a:t>Leaders</a:t>
            </a:r>
          </a:p>
          <a:p>
            <a:endParaRPr lang="en-IE" sz="2400" dirty="0" smtClean="0"/>
          </a:p>
          <a:p>
            <a:pPr marL="0" lvl="0" indent="-152400">
              <a:lnSpc>
                <a:spcPct val="90000"/>
              </a:lnSpc>
              <a:spcBef>
                <a:spcPts val="480"/>
              </a:spcBef>
              <a:buClr>
                <a:schemeClr val="dk1"/>
              </a:buClr>
              <a:buSzPts val="2400"/>
              <a:buFont typeface="Century Schoolbook"/>
              <a:buChar char="•"/>
              <a:defRPr/>
            </a:pPr>
            <a:r>
              <a:rPr lang="en-GB" sz="2400" dirty="0" smtClean="0"/>
              <a:t>Coding</a:t>
            </a:r>
          </a:p>
          <a:p>
            <a:pPr marL="0" lvl="0" indent="-152400">
              <a:lnSpc>
                <a:spcPct val="90000"/>
              </a:lnSpc>
              <a:spcBef>
                <a:spcPts val="480"/>
              </a:spcBef>
              <a:buClr>
                <a:schemeClr val="dk1"/>
              </a:buClr>
              <a:buSzPts val="2400"/>
              <a:buFont typeface="Century Schoolbook"/>
              <a:buChar char="•"/>
              <a:defRPr/>
            </a:pPr>
            <a:endParaRPr lang="en-GB" sz="2400" dirty="0"/>
          </a:p>
          <a:p>
            <a:pPr marL="0" lvl="0" indent="-152400">
              <a:lnSpc>
                <a:spcPct val="90000"/>
              </a:lnSpc>
              <a:spcBef>
                <a:spcPts val="480"/>
              </a:spcBef>
              <a:buClr>
                <a:schemeClr val="dk1"/>
              </a:buClr>
              <a:buSzPts val="2400"/>
              <a:buFont typeface="Century Schoolbook"/>
              <a:buChar char="•"/>
              <a:defRPr/>
            </a:pPr>
            <a:r>
              <a:rPr lang="en-GB" sz="2400" dirty="0"/>
              <a:t>Climate Literacy</a:t>
            </a:r>
          </a:p>
          <a:p>
            <a:pPr lvl="0"/>
            <a:endParaRPr lang="en-GB" dirty="0" smtClean="0"/>
          </a:p>
          <a:p>
            <a:endParaRPr lang="en-IE" dirty="0"/>
          </a:p>
        </p:txBody>
      </p:sp>
    </p:spTree>
    <p:extLst>
      <p:ext uri="{BB962C8B-B14F-4D97-AF65-F5344CB8AC3E}">
        <p14:creationId xmlns:p14="http://schemas.microsoft.com/office/powerpoint/2010/main" val="403634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611560" y="625642"/>
            <a:ext cx="6982773" cy="107803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3200"/>
              <a:buFont typeface="Century Schoolbook"/>
              <a:buNone/>
            </a:pPr>
            <a:r>
              <a:rPr lang="en-IE" sz="3200" b="1" dirty="0">
                <a:solidFill>
                  <a:schemeClr val="accent1"/>
                </a:solidFill>
              </a:rPr>
              <a:t>Transition Year Benefits</a:t>
            </a:r>
            <a:r>
              <a:rPr lang="en-IE" sz="4400" b="1" dirty="0">
                <a:solidFill>
                  <a:schemeClr val="accent1"/>
                </a:solidFill>
              </a:rPr>
              <a:t/>
            </a:r>
            <a:br>
              <a:rPr lang="en-IE" sz="4400" b="1" dirty="0">
                <a:solidFill>
                  <a:schemeClr val="accent1"/>
                </a:solidFill>
              </a:rPr>
            </a:br>
            <a:endParaRPr sz="2400" b="1" dirty="0">
              <a:solidFill>
                <a:schemeClr val="accent1"/>
              </a:solidFill>
            </a:endParaRPr>
          </a:p>
        </p:txBody>
      </p:sp>
      <p:sp>
        <p:nvSpPr>
          <p:cNvPr id="183" name="Google Shape;183;p20"/>
          <p:cNvSpPr txBox="1">
            <a:spLocks noGrp="1"/>
          </p:cNvSpPr>
          <p:nvPr>
            <p:ph idx="1"/>
          </p:nvPr>
        </p:nvSpPr>
        <p:spPr>
          <a:xfrm>
            <a:off x="457200" y="1340768"/>
            <a:ext cx="8229600" cy="5114040"/>
          </a:xfrm>
          <a:prstGeom prst="rect">
            <a:avLst/>
          </a:prstGeom>
          <a:noFill/>
          <a:ln>
            <a:noFill/>
          </a:ln>
        </p:spPr>
        <p:txBody>
          <a:bodyPr spcFirstLastPara="1" wrap="square" lIns="91425" tIns="45700" rIns="91425" bIns="45700" anchor="t" anchorCtr="0">
            <a:normAutofit fontScale="70000" lnSpcReduction="20000"/>
          </a:bodyPr>
          <a:lstStyle/>
          <a:p>
            <a:pPr marL="64008" lvl="0" indent="0" algn="l" rtl="0">
              <a:lnSpc>
                <a:spcPct val="120000"/>
              </a:lnSpc>
              <a:spcBef>
                <a:spcPts val="0"/>
              </a:spcBef>
              <a:spcAft>
                <a:spcPts val="0"/>
              </a:spcAft>
              <a:buSzPct val="70000"/>
              <a:buNone/>
            </a:pPr>
            <a:endParaRPr lang="en-IE" sz="3200" dirty="0" smtClean="0"/>
          </a:p>
          <a:p>
            <a:pPr marL="64008" lvl="0" indent="0" algn="l" rtl="0">
              <a:lnSpc>
                <a:spcPct val="120000"/>
              </a:lnSpc>
              <a:spcBef>
                <a:spcPts val="0"/>
              </a:spcBef>
              <a:spcAft>
                <a:spcPts val="0"/>
              </a:spcAft>
              <a:buSzPct val="70000"/>
              <a:buNone/>
            </a:pPr>
            <a:endParaRPr lang="en-IE" sz="3200" dirty="0"/>
          </a:p>
          <a:p>
            <a:pPr marL="64008" lvl="0" indent="0" algn="l" rtl="0">
              <a:lnSpc>
                <a:spcPct val="120000"/>
              </a:lnSpc>
              <a:spcBef>
                <a:spcPts val="0"/>
              </a:spcBef>
              <a:spcAft>
                <a:spcPts val="0"/>
              </a:spcAft>
              <a:buSzPct val="70000"/>
              <a:buNone/>
            </a:pPr>
            <a:r>
              <a:rPr lang="en-IE" sz="3200" dirty="0" smtClean="0"/>
              <a:t>Transition </a:t>
            </a:r>
            <a:r>
              <a:rPr lang="en-IE" sz="3200" dirty="0"/>
              <a:t>Year can help students to:</a:t>
            </a:r>
            <a:endParaRPr sz="3200" dirty="0"/>
          </a:p>
          <a:p>
            <a:pPr marL="274320" lvl="0" indent="-274320" algn="l" rtl="0">
              <a:lnSpc>
                <a:spcPct val="120000"/>
              </a:lnSpc>
              <a:spcBef>
                <a:spcPts val="600"/>
              </a:spcBef>
              <a:spcAft>
                <a:spcPts val="0"/>
              </a:spcAft>
              <a:buSzPct val="70000"/>
              <a:buChar char="🞆"/>
            </a:pPr>
            <a:r>
              <a:rPr lang="en-IE" sz="3200" dirty="0"/>
              <a:t>Discover more about their personal strengths</a:t>
            </a:r>
            <a:endParaRPr dirty="0"/>
          </a:p>
          <a:p>
            <a:pPr marL="274320" lvl="0" indent="-274320" algn="l" rtl="0">
              <a:lnSpc>
                <a:spcPct val="120000"/>
              </a:lnSpc>
              <a:spcBef>
                <a:spcPts val="600"/>
              </a:spcBef>
              <a:spcAft>
                <a:spcPts val="0"/>
              </a:spcAft>
              <a:buSzPct val="70000"/>
              <a:buChar char="🞆"/>
            </a:pPr>
            <a:r>
              <a:rPr lang="en-IE" sz="3200" dirty="0"/>
              <a:t>Develop maturity and self-confidence</a:t>
            </a:r>
            <a:endParaRPr dirty="0"/>
          </a:p>
          <a:p>
            <a:pPr marL="274320" lvl="0" indent="-274320" algn="l" rtl="0">
              <a:lnSpc>
                <a:spcPct val="120000"/>
              </a:lnSpc>
              <a:spcBef>
                <a:spcPts val="600"/>
              </a:spcBef>
              <a:spcAft>
                <a:spcPts val="0"/>
              </a:spcAft>
              <a:buSzPct val="70000"/>
              <a:buChar char="🞆"/>
            </a:pPr>
            <a:r>
              <a:rPr lang="en-IE" sz="3200" dirty="0"/>
              <a:t>Improve their self-esteem</a:t>
            </a:r>
            <a:endParaRPr dirty="0"/>
          </a:p>
          <a:p>
            <a:pPr marL="274320" lvl="0" indent="-274320" algn="l" rtl="0">
              <a:lnSpc>
                <a:spcPct val="120000"/>
              </a:lnSpc>
              <a:spcBef>
                <a:spcPts val="600"/>
              </a:spcBef>
              <a:spcAft>
                <a:spcPts val="0"/>
              </a:spcAft>
              <a:buSzPct val="70000"/>
              <a:buChar char="🞆"/>
            </a:pPr>
            <a:r>
              <a:rPr lang="en-IE" sz="3200" dirty="0"/>
              <a:t>Build interpersonal and team skills</a:t>
            </a:r>
            <a:endParaRPr dirty="0"/>
          </a:p>
          <a:p>
            <a:pPr marL="274320" lvl="0" indent="-274320" algn="l" rtl="0">
              <a:lnSpc>
                <a:spcPct val="120000"/>
              </a:lnSpc>
              <a:spcBef>
                <a:spcPts val="600"/>
              </a:spcBef>
              <a:spcAft>
                <a:spcPts val="0"/>
              </a:spcAft>
              <a:buSzPct val="70000"/>
              <a:buChar char="🞆"/>
            </a:pPr>
            <a:r>
              <a:rPr lang="en-IE" sz="3200" dirty="0"/>
              <a:t>Make wiser subject choices for Leaving Certificate and further education</a:t>
            </a:r>
            <a:endParaRPr dirty="0"/>
          </a:p>
          <a:p>
            <a:pPr marL="274320" lvl="0" indent="-274320" algn="l" rtl="0">
              <a:lnSpc>
                <a:spcPct val="120000"/>
              </a:lnSpc>
              <a:spcBef>
                <a:spcPts val="600"/>
              </a:spcBef>
              <a:spcAft>
                <a:spcPts val="0"/>
              </a:spcAft>
              <a:buSzPct val="70000"/>
              <a:buChar char="🞆"/>
            </a:pPr>
            <a:r>
              <a:rPr lang="en-IE" sz="3200" dirty="0"/>
              <a:t>Extend the learning experience beyond the classroom through work experience and other educational opportunities.</a:t>
            </a:r>
            <a:endParaRPr sz="3200" dirty="0"/>
          </a:p>
          <a:p>
            <a:pPr marL="274320" lvl="0" indent="-183642" algn="l" rtl="0">
              <a:spcBef>
                <a:spcPts val="600"/>
              </a:spcBef>
              <a:spcAft>
                <a:spcPts val="0"/>
              </a:spcAft>
              <a:buSzPct val="70000"/>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34754" y="344130"/>
            <a:ext cx="7880081" cy="116703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ct val="100000"/>
              <a:buFont typeface="Century Schoolbook"/>
              <a:buNone/>
            </a:pPr>
            <a:r>
              <a:rPr lang="en-IE" sz="3600" b="1" dirty="0">
                <a:solidFill>
                  <a:schemeClr val="accent1"/>
                </a:solidFill>
              </a:rPr>
              <a:t>ACTIVITIES IN TRANSITION YEAR</a:t>
            </a:r>
            <a:endParaRPr sz="3600" b="1" dirty="0">
              <a:solidFill>
                <a:schemeClr val="accent1"/>
              </a:solidFill>
            </a:endParaRPr>
          </a:p>
        </p:txBody>
      </p:sp>
      <p:sp>
        <p:nvSpPr>
          <p:cNvPr id="189" name="Google Shape;189;p21"/>
          <p:cNvSpPr txBox="1">
            <a:spLocks noGrp="1"/>
          </p:cNvSpPr>
          <p:nvPr>
            <p:ph idx="1"/>
          </p:nvPr>
        </p:nvSpPr>
        <p:spPr>
          <a:xfrm>
            <a:off x="467032" y="1825731"/>
            <a:ext cx="8229600" cy="4896544"/>
          </a:xfrm>
          <a:prstGeom prst="rect">
            <a:avLst/>
          </a:prstGeom>
          <a:noFill/>
          <a:ln>
            <a:noFill/>
          </a:ln>
        </p:spPr>
        <p:txBody>
          <a:bodyPr spcFirstLastPara="1" wrap="square" lIns="91425" tIns="45700" rIns="91425" bIns="45700" anchor="t" anchorCtr="0">
            <a:normAutofit/>
          </a:bodyPr>
          <a:lstStyle/>
          <a:p>
            <a:pPr marL="5970" lvl="0" indent="0" algn="l" rtl="0">
              <a:spcBef>
                <a:spcPts val="600"/>
              </a:spcBef>
              <a:spcAft>
                <a:spcPts val="0"/>
              </a:spcAft>
              <a:buSzPct val="72325"/>
              <a:buNone/>
            </a:pPr>
            <a:endParaRPr lang="en-IE" sz="3035" dirty="0" smtClean="0"/>
          </a:p>
          <a:p>
            <a:pPr marL="274320" lvl="0" indent="-268350" algn="l" rtl="0">
              <a:spcBef>
                <a:spcPts val="600"/>
              </a:spcBef>
              <a:spcAft>
                <a:spcPts val="0"/>
              </a:spcAft>
              <a:buSzPct val="72325"/>
              <a:buChar char="🞆"/>
            </a:pPr>
            <a:r>
              <a:rPr lang="en-IE" sz="2000" dirty="0" smtClean="0"/>
              <a:t>Ice-Breaker </a:t>
            </a:r>
            <a:r>
              <a:rPr lang="en-IE" sz="2000" dirty="0"/>
              <a:t>trip to </a:t>
            </a:r>
            <a:r>
              <a:rPr lang="en-IE" sz="2000" dirty="0" err="1"/>
              <a:t>Ballyhass</a:t>
            </a:r>
            <a:r>
              <a:rPr lang="en-IE" sz="2000" dirty="0"/>
              <a:t> Lakes Adventure Centre, Mallow Co. </a:t>
            </a:r>
            <a:r>
              <a:rPr lang="en-IE" sz="2000" dirty="0" smtClean="0"/>
              <a:t>Cork</a:t>
            </a:r>
            <a:endParaRPr sz="2000" dirty="0"/>
          </a:p>
          <a:p>
            <a:pPr marL="274320" lvl="0" indent="-268350" algn="l" rtl="0">
              <a:spcBef>
                <a:spcPts val="600"/>
              </a:spcBef>
              <a:spcAft>
                <a:spcPts val="0"/>
              </a:spcAft>
              <a:buSzPct val="72325"/>
              <a:buChar char="🞆"/>
            </a:pPr>
            <a:r>
              <a:rPr lang="en-IE" sz="2000" dirty="0" smtClean="0"/>
              <a:t>Law </a:t>
            </a:r>
            <a:r>
              <a:rPr lang="en-IE" sz="2000" dirty="0"/>
              <a:t>Workshops with trained barrister</a:t>
            </a:r>
            <a:endParaRPr sz="2000" dirty="0"/>
          </a:p>
          <a:p>
            <a:pPr marL="274320" lvl="0" indent="-268350" algn="l" rtl="0">
              <a:spcBef>
                <a:spcPts val="600"/>
              </a:spcBef>
              <a:spcAft>
                <a:spcPts val="0"/>
              </a:spcAft>
              <a:buSzPct val="72325"/>
              <a:buChar char="🞆"/>
            </a:pPr>
            <a:r>
              <a:rPr lang="en-IE" sz="2000" dirty="0"/>
              <a:t>Class Visits to Central Criminal Court </a:t>
            </a:r>
            <a:r>
              <a:rPr lang="en-IE" sz="2000" dirty="0" smtClean="0"/>
              <a:t>&amp; Mock Trial</a:t>
            </a:r>
            <a:endParaRPr sz="2000" dirty="0"/>
          </a:p>
          <a:p>
            <a:pPr marL="274320" lvl="0" indent="-268350" algn="l" rtl="0">
              <a:spcBef>
                <a:spcPts val="600"/>
              </a:spcBef>
              <a:spcAft>
                <a:spcPts val="0"/>
              </a:spcAft>
              <a:buSzPct val="72325"/>
              <a:buChar char="🞆"/>
            </a:pPr>
            <a:r>
              <a:rPr lang="en-IE" sz="2000" dirty="0" smtClean="0"/>
              <a:t>Matrix </a:t>
            </a:r>
            <a:r>
              <a:rPr lang="en-IE" sz="2000" dirty="0"/>
              <a:t>Motivation </a:t>
            </a:r>
            <a:r>
              <a:rPr lang="en-IE" sz="2000" dirty="0" smtClean="0"/>
              <a:t>Workshop</a:t>
            </a:r>
          </a:p>
          <a:p>
            <a:pPr marL="274320" lvl="0" indent="-274320">
              <a:spcBef>
                <a:spcPts val="600"/>
              </a:spcBef>
              <a:buSzPct val="70000"/>
              <a:buChar char="🞆"/>
            </a:pPr>
            <a:r>
              <a:rPr lang="en-GB" sz="2000" dirty="0"/>
              <a:t>Reward Christmas trip to Dundrum on Ice</a:t>
            </a:r>
          </a:p>
          <a:p>
            <a:pPr marL="274320" lvl="0" indent="-274320">
              <a:spcBef>
                <a:spcPts val="600"/>
              </a:spcBef>
              <a:buSzPct val="70000"/>
              <a:buChar char="🞆"/>
            </a:pPr>
            <a:r>
              <a:rPr lang="en-GB" sz="2000" dirty="0"/>
              <a:t>Mini Med Programmes RCSI</a:t>
            </a:r>
          </a:p>
          <a:p>
            <a:pPr marL="274320" lvl="0" indent="-274320">
              <a:spcBef>
                <a:spcPts val="600"/>
              </a:spcBef>
              <a:buSzPct val="70000"/>
              <a:buChar char="🞆"/>
            </a:pPr>
            <a:r>
              <a:rPr lang="en-GB" sz="2000" dirty="0"/>
              <a:t>De La Salle College Musical</a:t>
            </a:r>
          </a:p>
          <a:p>
            <a:pPr marL="274320" lvl="0" indent="-274320">
              <a:spcBef>
                <a:spcPts val="600"/>
              </a:spcBef>
              <a:buSzPct val="70000"/>
              <a:buChar char="🞆"/>
            </a:pPr>
            <a:r>
              <a:rPr lang="en-GB" sz="2000" dirty="0"/>
              <a:t>Religion Trips to Mosque &amp; Synagogue in Dublin, Glendalough, Mount </a:t>
            </a:r>
            <a:r>
              <a:rPr lang="en-GB" sz="2000" dirty="0" err="1"/>
              <a:t>Melleray</a:t>
            </a:r>
            <a:r>
              <a:rPr lang="en-GB" sz="2000" dirty="0"/>
              <a:t>.</a:t>
            </a:r>
          </a:p>
          <a:p>
            <a:pPr marL="274320" lvl="0" indent="-274320">
              <a:spcBef>
                <a:spcPts val="600"/>
              </a:spcBef>
              <a:buSzPct val="70000"/>
              <a:buChar char="🞆"/>
            </a:pPr>
            <a:r>
              <a:rPr lang="en-GB" sz="2000" dirty="0"/>
              <a:t>Delivery of One World Workshops to Primary Schools.</a:t>
            </a:r>
          </a:p>
          <a:p>
            <a:pPr marL="274320" lvl="0" indent="-167640" algn="l" rtl="0">
              <a:spcBef>
                <a:spcPts val="600"/>
              </a:spcBef>
              <a:spcAft>
                <a:spcPts val="0"/>
              </a:spcAft>
              <a:buSzPct val="63750"/>
              <a:buNone/>
            </a:pPr>
            <a:endParaRPr sz="2635" dirty="0"/>
          </a:p>
          <a:p>
            <a:pPr marL="274320" lvl="0" indent="-194310" algn="l" rtl="0">
              <a:spcBef>
                <a:spcPts val="600"/>
              </a:spcBef>
              <a:spcAft>
                <a:spcPts val="0"/>
              </a:spcAft>
              <a:buSzPct val="70000"/>
              <a:buNone/>
            </a:pPr>
            <a:endParaRPr sz="1800" dirty="0"/>
          </a:p>
          <a:p>
            <a:pPr marL="64008" lvl="0" indent="0" algn="l" rtl="0">
              <a:spcBef>
                <a:spcPts val="600"/>
              </a:spcBef>
              <a:spcAft>
                <a:spcPts val="0"/>
              </a:spcAft>
              <a:buSzPct val="70000"/>
              <a:buNone/>
            </a:pPr>
            <a:endParaRPr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556</TotalTime>
  <Words>1688</Words>
  <Application>Microsoft Office PowerPoint</Application>
  <PresentationFormat>On-screen Show (4:3)</PresentationFormat>
  <Paragraphs>254</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Trebuchet MS</vt:lpstr>
      <vt:lpstr>Arial</vt:lpstr>
      <vt:lpstr>Century Schoolbook</vt:lpstr>
      <vt:lpstr>Calibri</vt:lpstr>
      <vt:lpstr>Berlin</vt:lpstr>
      <vt:lpstr>   TRANSITION YEAR 2025-26 </vt:lpstr>
      <vt:lpstr>History of Transition Year</vt:lpstr>
      <vt:lpstr>  What is Transition Year? </vt:lpstr>
      <vt:lpstr>      Transition Year Mission</vt:lpstr>
      <vt:lpstr> Aims</vt:lpstr>
      <vt:lpstr> TY CORE SUBJECTS</vt:lpstr>
      <vt:lpstr>Choice modules</vt:lpstr>
      <vt:lpstr>Transition Year Benefits </vt:lpstr>
      <vt:lpstr>ACTIVITIES IN TRANSITION YEAR</vt:lpstr>
      <vt:lpstr>    Activities Continued: </vt:lpstr>
      <vt:lpstr>Activities Continued:</vt:lpstr>
      <vt:lpstr>Work Experience</vt:lpstr>
      <vt:lpstr>           Who does it Suit?</vt:lpstr>
      <vt:lpstr>Who does TY not suit?</vt:lpstr>
      <vt:lpstr>How Do I apply?</vt:lpstr>
      <vt:lpstr>PowerPoint Presentation</vt:lpstr>
      <vt:lpstr>Selection Criteria</vt:lpstr>
      <vt:lpstr>PowerPoint Presentation</vt:lpstr>
      <vt:lpstr>    Offer &amp; Acceptance of Places </vt:lpstr>
      <vt:lpstr>PowerPoint Presentation</vt:lpstr>
      <vt:lpstr>     Transition Year Fee</vt:lpstr>
      <vt:lpstr> Appeals</vt:lpstr>
      <vt:lpstr>Review of Performance</vt:lpstr>
      <vt:lpstr>Important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YEAR 2022-23</dc:title>
  <dc:creator>Julieanne</dc:creator>
  <cp:lastModifiedBy>Julieann Cantwell</cp:lastModifiedBy>
  <cp:revision>35</cp:revision>
  <cp:lastPrinted>2024-01-15T13:40:25Z</cp:lastPrinted>
  <dcterms:modified xsi:type="dcterms:W3CDTF">2024-12-12T12:56:55Z</dcterms:modified>
</cp:coreProperties>
</file>