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51" r:id="rId1"/>
  </p:sldMasterIdLst>
  <p:notesMasterIdLst>
    <p:notesMasterId r:id="rId25"/>
  </p:notesMasterIdLst>
  <p:sldIdLst>
    <p:sldId id="256" r:id="rId2"/>
    <p:sldId id="257" r:id="rId3"/>
    <p:sldId id="258" r:id="rId4"/>
    <p:sldId id="259" r:id="rId5"/>
    <p:sldId id="271" r:id="rId6"/>
    <p:sldId id="260" r:id="rId7"/>
    <p:sldId id="261" r:id="rId8"/>
    <p:sldId id="262" r:id="rId9"/>
    <p:sldId id="273" r:id="rId10"/>
    <p:sldId id="274" r:id="rId11"/>
    <p:sldId id="275" r:id="rId12"/>
    <p:sldId id="276" r:id="rId13"/>
    <p:sldId id="277" r:id="rId14"/>
    <p:sldId id="263" r:id="rId15"/>
    <p:sldId id="264" r:id="rId16"/>
    <p:sldId id="265" r:id="rId17"/>
    <p:sldId id="266" r:id="rId18"/>
    <p:sldId id="267" r:id="rId19"/>
    <p:sldId id="268" r:id="rId20"/>
    <p:sldId id="269" r:id="rId21"/>
    <p:sldId id="270" r:id="rId22"/>
    <p:sldId id="272" r:id="rId23"/>
    <p:sldId id="279" r:id="rId24"/>
  </p:sldIdLst>
  <p:sldSz cx="9144000" cy="6858000" type="screen4x3"/>
  <p:notesSz cx="6888163" cy="100203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Arial Black" panose="020B0A04020102020204" pitchFamily="34" charset="0"/>
      <p:bold r:id="rId34"/>
    </p:embeddedFont>
    <p:embeddedFont>
      <p:font typeface="Wingdings 3" panose="05040102010807070707" pitchFamily="18" charset="2"/>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196D0B-90C4-41C5-BAAD-236866C9B12E}">
  <a:tblStyle styleId="{A8196D0B-90C4-41C5-BAAD-236866C9B12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94660"/>
  </p:normalViewPr>
  <p:slideViewPr>
    <p:cSldViewPr snapToGrid="0">
      <p:cViewPr>
        <p:scale>
          <a:sx n="60" d="100"/>
          <a:sy n="60" d="100"/>
        </p:scale>
        <p:origin x="1680" y="1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1015"/>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1015"/>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9643"/>
            <a:ext cx="5510530" cy="4509135"/>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546"/>
            <a:ext cx="2984871" cy="501015"/>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7546"/>
            <a:ext cx="2984871" cy="501015"/>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n-IE"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36410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2" name="Google Shape;262;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E" sz="1300" b="0" i="0" u="none" strike="noStrike" cap="none" smtClean="0">
                <a:solidFill>
                  <a:schemeClr val="dk1"/>
                </a:solidFill>
                <a:latin typeface="Calibri"/>
                <a:ea typeface="Calibri"/>
                <a:cs typeface="Calibri"/>
                <a:sym typeface="Calibri"/>
              </a:rPr>
              <a:t>13</a:t>
            </a:fld>
            <a:endParaRPr lang="en-IE"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2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23" name="Google Shape;323;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9: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29" name="Google Shape;329;p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0: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35" name="Google Shape;335;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1: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40" name="Google Shape;340;p1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45" name="Google Shape;345;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3: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50" name="Google Shape;350;p1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4: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55" name="Google Shape;355;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60" name="Google Shape;360;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96" name="Google Shape;396;p1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8" name="Google Shape;268;p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notes"/>
          <p:cNvSpPr txBox="1">
            <a:spLocks noGrp="1"/>
          </p:cNvSpPr>
          <p:nvPr>
            <p:ph type="body" idx="1"/>
          </p:nvPr>
        </p:nvSpPr>
        <p:spPr>
          <a:xfrm>
            <a:off x="688817" y="4759643"/>
            <a:ext cx="5510530" cy="4509135"/>
          </a:xfrm>
          <a:prstGeom prst="rect">
            <a:avLst/>
          </a:prstGeom>
          <a:noFill/>
          <a:ln>
            <a:noFill/>
          </a:ln>
        </p:spPr>
        <p:txBody>
          <a:bodyPr spcFirstLastPara="1" wrap="square" lIns="96600" tIns="48300" rIns="96600" bIns="48300" anchor="t" anchorCtr="0">
            <a:noAutofit/>
          </a:bodyPr>
          <a:lstStyle/>
          <a:p>
            <a:pPr marL="0" lvl="0" indent="0" algn="l" rtl="0">
              <a:lnSpc>
                <a:spcPct val="90000"/>
              </a:lnSpc>
              <a:spcBef>
                <a:spcPts val="0"/>
              </a:spcBef>
              <a:spcAft>
                <a:spcPts val="0"/>
              </a:spcAft>
              <a:buNone/>
            </a:pPr>
            <a:r>
              <a:rPr lang="en-IE" sz="3400" b="1">
                <a:latin typeface="Times New Roman"/>
                <a:ea typeface="Times New Roman"/>
                <a:cs typeface="Times New Roman"/>
                <a:sym typeface="Times New Roman"/>
              </a:rPr>
              <a:t>LCA is particularly suited to students who are not academic by nature.  They benefit from the modular format of the programme, and the smaller class size / there is a limited number of places available in De la Salle.   The student get a more individual centred education and attention.</a:t>
            </a:r>
            <a:endParaRPr/>
          </a:p>
        </p:txBody>
      </p:sp>
      <p:sp>
        <p:nvSpPr>
          <p:cNvPr id="276" name="Google Shape;276;p3:notes"/>
          <p:cNvSpPr txBox="1">
            <a:spLocks noGrp="1"/>
          </p:cNvSpPr>
          <p:nvPr>
            <p:ph type="sldNum" idx="12"/>
          </p:nvPr>
        </p:nvSpPr>
        <p:spPr>
          <a:xfrm>
            <a:off x="3901698" y="9517546"/>
            <a:ext cx="2984871" cy="501015"/>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I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4:notes"/>
          <p:cNvSpPr txBox="1">
            <a:spLocks noGrp="1"/>
          </p:cNvSpPr>
          <p:nvPr>
            <p:ph type="body" idx="1"/>
          </p:nvPr>
        </p:nvSpPr>
        <p:spPr>
          <a:xfrm>
            <a:off x="688817" y="4759643"/>
            <a:ext cx="5510530" cy="4509135"/>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r>
              <a:rPr lang="en-IE" sz="1300"/>
              <a:t>The programme is divided into 4 Sessions – Sept. to the end of Jan. and Feb to the end of May each year.  </a:t>
            </a:r>
            <a:endParaRPr/>
          </a:p>
          <a:p>
            <a:pPr marL="0" lvl="0" indent="0" algn="l" rtl="0">
              <a:spcBef>
                <a:spcPts val="0"/>
              </a:spcBef>
              <a:spcAft>
                <a:spcPts val="0"/>
              </a:spcAft>
              <a:buNone/>
            </a:pPr>
            <a:r>
              <a:rPr lang="en-IE" sz="1300"/>
              <a:t>Modules from each course are studied in each Session, Key assignments are completed in subject areas, tasks are completed and credits are then given in Jan. and May of each year.  Continuous assessment is an important element of the programme which also enhances the students success rate since he is not stressed at the end of 6</a:t>
            </a:r>
            <a:r>
              <a:rPr lang="en-IE" sz="1300" baseline="30000"/>
              <a:t>th</a:t>
            </a:r>
            <a:r>
              <a:rPr lang="en-IE" sz="1300"/>
              <a:t> Year with long examinatins. However there are Written  exams in some subjects. At the end of LCA 5</a:t>
            </a:r>
            <a:r>
              <a:rPr lang="en-IE" sz="1300" baseline="30000"/>
              <a:t>th</a:t>
            </a:r>
            <a:r>
              <a:rPr lang="en-IE" sz="1300"/>
              <a:t> Yr – in Irish and at the end of 6</a:t>
            </a:r>
            <a:r>
              <a:rPr lang="en-IE" sz="1300" baseline="30000"/>
              <a:t>th</a:t>
            </a:r>
            <a:r>
              <a:rPr lang="en-IE" sz="1300"/>
              <a:t> Yr. - in English, Maths, Foreign language, and Social Education. </a:t>
            </a:r>
            <a:endParaRPr/>
          </a:p>
          <a:p>
            <a:pPr marL="0" lvl="0" indent="0" algn="l" rtl="0">
              <a:spcBef>
                <a:spcPts val="0"/>
              </a:spcBef>
              <a:spcAft>
                <a:spcPts val="0"/>
              </a:spcAft>
              <a:buNone/>
            </a:pPr>
            <a:r>
              <a:rPr lang="en-IE" sz="1300"/>
              <a:t>For credits to be granted a 90% attendance in class is a requirement. </a:t>
            </a:r>
            <a:endParaRPr/>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r>
              <a:rPr lang="en-IE" sz="1300"/>
              <a:t>A range of courses is provided within each of these elements. </a:t>
            </a:r>
            <a:endParaRPr/>
          </a:p>
          <a:p>
            <a:pPr marL="0" lvl="0" indent="0" algn="l" rtl="0">
              <a:spcBef>
                <a:spcPts val="0"/>
              </a:spcBef>
              <a:spcAft>
                <a:spcPts val="0"/>
              </a:spcAft>
              <a:buNone/>
            </a:pPr>
            <a:r>
              <a:rPr lang="en-IE" sz="1300" b="1">
                <a:solidFill>
                  <a:schemeClr val="accent1"/>
                </a:solidFill>
              </a:rPr>
              <a:t>The programme is characterised by educational experiences of an active, practical and student-centred nature.</a:t>
            </a:r>
            <a:endParaRPr/>
          </a:p>
        </p:txBody>
      </p:sp>
      <p:sp>
        <p:nvSpPr>
          <p:cNvPr id="284" name="Google Shape;284;p4:notes"/>
          <p:cNvSpPr txBox="1">
            <a:spLocks noGrp="1"/>
          </p:cNvSpPr>
          <p:nvPr>
            <p:ph type="sldNum" idx="12"/>
          </p:nvPr>
        </p:nvSpPr>
        <p:spPr>
          <a:xfrm>
            <a:off x="3901698" y="9517546"/>
            <a:ext cx="2984871" cy="501015"/>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I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66" name="Google Shape;366;p1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5:notes"/>
          <p:cNvSpPr txBox="1">
            <a:spLocks noGrp="1"/>
          </p:cNvSpPr>
          <p:nvPr>
            <p:ph type="body" idx="1"/>
          </p:nvPr>
        </p:nvSpPr>
        <p:spPr>
          <a:xfrm>
            <a:off x="688817" y="4759643"/>
            <a:ext cx="5510530" cy="4509135"/>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91" name="Google Shape;291;p5:notes"/>
          <p:cNvSpPr txBox="1">
            <a:spLocks noGrp="1"/>
          </p:cNvSpPr>
          <p:nvPr>
            <p:ph type="sldNum" idx="12"/>
          </p:nvPr>
        </p:nvSpPr>
        <p:spPr>
          <a:xfrm>
            <a:off x="3901698" y="9517546"/>
            <a:ext cx="2984871" cy="501015"/>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I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6: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05" name="Google Shape;305;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txBox="1">
            <a:spLocks noGrp="1"/>
          </p:cNvSpPr>
          <p:nvPr>
            <p:ph type="body" idx="1"/>
          </p:nvPr>
        </p:nvSpPr>
        <p:spPr>
          <a:xfrm>
            <a:off x="688817" y="4759643"/>
            <a:ext cx="5510530" cy="4509135"/>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17" name="Google Shape;317;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IE" sz="1300" b="0" i="0" u="none" strike="noStrike" cap="none" smtClean="0">
                <a:solidFill>
                  <a:schemeClr val="dk1"/>
                </a:solidFill>
                <a:latin typeface="Calibri"/>
                <a:ea typeface="Calibri"/>
                <a:cs typeface="Calibri"/>
                <a:sym typeface="Calibri"/>
              </a:rPr>
              <a:t>12</a:t>
            </a:fld>
            <a:endParaRPr lang="en-IE"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4997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endParaRPr lang="en-IE"/>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IE"/>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23739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73234488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9059975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sz="900"/>
            </a:lvl1pPr>
          </a:lstStyle>
          <a:p>
            <a:endParaRPr lang="en-IE"/>
          </a:p>
        </p:txBody>
      </p:sp>
      <p:sp>
        <p:nvSpPr>
          <p:cNvPr id="5" name="Footer Placeholder 4"/>
          <p:cNvSpPr>
            <a:spLocks noGrp="1"/>
          </p:cNvSpPr>
          <p:nvPr>
            <p:ph type="ftr" sz="quarter" idx="11"/>
          </p:nvPr>
        </p:nvSpPr>
        <p:spPr/>
        <p:txBody>
          <a:bodyPr/>
          <a:lstStyle>
            <a:lvl1pPr>
              <a:defRPr sz="900"/>
            </a:lvl1pPr>
          </a:lstStyle>
          <a:p>
            <a:endParaRPr lang="en-IE"/>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0400167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2039037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9112434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56999703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lvl1pPr>
              <a:defRPr sz="900"/>
            </a:lvl1pPr>
          </a:lstStyle>
          <a:p>
            <a:endParaRPr lang="en-IE"/>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215218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579882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able" type="tbl">
  <p:cSld name="Title and Table">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
          <p:cNvSpPr txBox="1">
            <a:spLocks noGrp="1"/>
          </p:cNvSpPr>
          <p:nvPr>
            <p:ph type="dt" idx="10"/>
          </p:nvPr>
        </p:nvSpPr>
        <p:spPr>
          <a:xfrm>
            <a:off x="5997388" y="224492"/>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
          <p:cNvSpPr txBox="1">
            <a:spLocks noGrp="1"/>
          </p:cNvSpPr>
          <p:nvPr>
            <p:ph type="ftr" idx="11"/>
          </p:nvPr>
        </p:nvSpPr>
        <p:spPr>
          <a:xfrm>
            <a:off x="4641448" y="5852160"/>
            <a:ext cx="35021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
          <p:cNvSpPr txBox="1">
            <a:spLocks noGrp="1"/>
          </p:cNvSpPr>
          <p:nvPr>
            <p:ph type="sldNum" idx="12"/>
          </p:nvPr>
        </p:nvSpPr>
        <p:spPr>
          <a:xfrm>
            <a:off x="4649096" y="224491"/>
            <a:ext cx="1332156"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FEFEFE"/>
                </a:solidFill>
                <a:latin typeface="Century Gothic"/>
                <a:ea typeface="Century Gothic"/>
                <a:cs typeface="Century Gothic"/>
                <a:sym typeface="Century Gothic"/>
              </a:defRPr>
            </a:lvl1pPr>
            <a:lvl2pPr marL="0" marR="0" lvl="1" indent="0" algn="l">
              <a:spcBef>
                <a:spcPts val="0"/>
              </a:spcBef>
              <a:buNone/>
              <a:defRPr sz="1200" b="0" i="0" u="none" strike="noStrike" cap="none">
                <a:solidFill>
                  <a:srgbClr val="FEFEFE"/>
                </a:solidFill>
                <a:latin typeface="Century Gothic"/>
                <a:ea typeface="Century Gothic"/>
                <a:cs typeface="Century Gothic"/>
                <a:sym typeface="Century Gothic"/>
              </a:defRPr>
            </a:lvl2pPr>
            <a:lvl3pPr marL="0" marR="0" lvl="2" indent="0" algn="l">
              <a:spcBef>
                <a:spcPts val="0"/>
              </a:spcBef>
              <a:buNone/>
              <a:defRPr sz="1200" b="0" i="0" u="none" strike="noStrike" cap="none">
                <a:solidFill>
                  <a:srgbClr val="FEFEFE"/>
                </a:solidFill>
                <a:latin typeface="Century Gothic"/>
                <a:ea typeface="Century Gothic"/>
                <a:cs typeface="Century Gothic"/>
                <a:sym typeface="Century Gothic"/>
              </a:defRPr>
            </a:lvl3pPr>
            <a:lvl4pPr marL="0" marR="0" lvl="3" indent="0" algn="l">
              <a:spcBef>
                <a:spcPts val="0"/>
              </a:spcBef>
              <a:buNone/>
              <a:defRPr sz="1200" b="0" i="0" u="none" strike="noStrike" cap="none">
                <a:solidFill>
                  <a:srgbClr val="FEFEFE"/>
                </a:solidFill>
                <a:latin typeface="Century Gothic"/>
                <a:ea typeface="Century Gothic"/>
                <a:cs typeface="Century Gothic"/>
                <a:sym typeface="Century Gothic"/>
              </a:defRPr>
            </a:lvl4pPr>
            <a:lvl5pPr marL="0" marR="0" lvl="4" indent="0" algn="l">
              <a:spcBef>
                <a:spcPts val="0"/>
              </a:spcBef>
              <a:buNone/>
              <a:defRPr sz="1200" b="0" i="0" u="none" strike="noStrike" cap="none">
                <a:solidFill>
                  <a:srgbClr val="FEFEFE"/>
                </a:solidFill>
                <a:latin typeface="Century Gothic"/>
                <a:ea typeface="Century Gothic"/>
                <a:cs typeface="Century Gothic"/>
                <a:sym typeface="Century Gothic"/>
              </a:defRPr>
            </a:lvl5pPr>
            <a:lvl6pPr marL="0" marR="0" lvl="5" indent="0" algn="l">
              <a:spcBef>
                <a:spcPts val="0"/>
              </a:spcBef>
              <a:buNone/>
              <a:defRPr sz="1200" b="0" i="0" u="none" strike="noStrike" cap="none">
                <a:solidFill>
                  <a:srgbClr val="FEFEFE"/>
                </a:solidFill>
                <a:latin typeface="Century Gothic"/>
                <a:ea typeface="Century Gothic"/>
                <a:cs typeface="Century Gothic"/>
                <a:sym typeface="Century Gothic"/>
              </a:defRPr>
            </a:lvl6pPr>
            <a:lvl7pPr marL="0" marR="0" lvl="6" indent="0" algn="l">
              <a:spcBef>
                <a:spcPts val="0"/>
              </a:spcBef>
              <a:buNone/>
              <a:defRPr sz="1200" b="0" i="0" u="none" strike="noStrike" cap="none">
                <a:solidFill>
                  <a:srgbClr val="FEFEFE"/>
                </a:solidFill>
                <a:latin typeface="Century Gothic"/>
                <a:ea typeface="Century Gothic"/>
                <a:cs typeface="Century Gothic"/>
                <a:sym typeface="Century Gothic"/>
              </a:defRPr>
            </a:lvl7pPr>
            <a:lvl8pPr marL="0" marR="0" lvl="7" indent="0" algn="l">
              <a:spcBef>
                <a:spcPts val="0"/>
              </a:spcBef>
              <a:buNone/>
              <a:defRPr sz="1200" b="0" i="0" u="none" strike="noStrike" cap="none">
                <a:solidFill>
                  <a:srgbClr val="FEFEFE"/>
                </a:solidFill>
                <a:latin typeface="Century Gothic"/>
                <a:ea typeface="Century Gothic"/>
                <a:cs typeface="Century Gothic"/>
                <a:sym typeface="Century Gothic"/>
              </a:defRPr>
            </a:lvl8pPr>
            <a:lvl9pPr marL="0" marR="0" lvl="8" indent="0" algn="l">
              <a:spcBef>
                <a:spcPts val="0"/>
              </a:spcBef>
              <a:buNone/>
              <a:defRPr sz="1200" b="0" i="0" u="none" strike="noStrike" cap="none">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IE"/>
              <a:t>‹#›</a:t>
            </a:fld>
            <a:endParaRPr/>
          </a:p>
        </p:txBody>
      </p:sp>
    </p:spTree>
    <p:extLst>
      <p:ext uri="{BB962C8B-B14F-4D97-AF65-F5344CB8AC3E}">
        <p14:creationId xmlns:p14="http://schemas.microsoft.com/office/powerpoint/2010/main" val="254935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lvl1pPr>
              <a:defRPr sz="900"/>
            </a:lvl1pPr>
          </a:lstStyle>
          <a:p>
            <a:endParaRPr lang="en-IE"/>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95843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8857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07810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324726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103043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421061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927411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258770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20">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IE"/>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endParaRPr lang="en-IE"/>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pPr marL="0" lvl="0" indent="0" algn="l" rtl="0">
              <a:spcBef>
                <a:spcPts val="0"/>
              </a:spcBef>
              <a:spcAft>
                <a:spcPts val="0"/>
              </a:spcAft>
              <a:buNone/>
            </a:pPr>
            <a:fld id="{00000000-1234-1234-1234-123412341234}" type="slidenum">
              <a:rPr lang="en-IE" smtClean="0"/>
              <a:t>‹#›</a:t>
            </a:fld>
            <a:endParaRPr lang="en-IE"/>
          </a:p>
        </p:txBody>
      </p:sp>
    </p:spTree>
    <p:extLst>
      <p:ext uri="{BB962C8B-B14F-4D97-AF65-F5344CB8AC3E}">
        <p14:creationId xmlns:p14="http://schemas.microsoft.com/office/powerpoint/2010/main" val="410022819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jcantwell@delasallewaterford.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263"/>
        <p:cNvGrpSpPr/>
        <p:nvPr/>
      </p:nvGrpSpPr>
      <p:grpSpPr>
        <a:xfrm>
          <a:off x="0" y="0"/>
          <a:ext cx="0" cy="0"/>
          <a:chOff x="0" y="0"/>
          <a:chExt cx="0" cy="0"/>
        </a:xfrm>
      </p:grpSpPr>
      <p:sp>
        <p:nvSpPr>
          <p:cNvPr id="264" name="Google Shape;264;p14"/>
          <p:cNvSpPr txBox="1">
            <a:spLocks noGrp="1"/>
          </p:cNvSpPr>
          <p:nvPr>
            <p:ph type="subTitle" idx="1"/>
          </p:nvPr>
        </p:nvSpPr>
        <p:spPr>
          <a:xfrm>
            <a:off x="294968" y="228600"/>
            <a:ext cx="8468032" cy="66294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SzPts val="4104"/>
              <a:buNone/>
            </a:pPr>
            <a:endParaRPr sz="5400" dirty="0">
              <a:latin typeface="Arial Black"/>
              <a:ea typeface="Arial Black"/>
              <a:cs typeface="Arial Black"/>
              <a:sym typeface="Arial Black"/>
            </a:endParaRPr>
          </a:p>
          <a:p>
            <a:pPr marL="0" marR="0" lvl="0" indent="0" algn="l" rtl="0">
              <a:spcBef>
                <a:spcPts val="1080"/>
              </a:spcBef>
              <a:spcAft>
                <a:spcPts val="0"/>
              </a:spcAft>
              <a:buSzPts val="4104"/>
              <a:buNone/>
            </a:pPr>
            <a:endParaRPr sz="5400" dirty="0">
              <a:latin typeface="Arial Black"/>
              <a:ea typeface="Arial Black"/>
              <a:cs typeface="Arial Black"/>
              <a:sym typeface="Arial Black"/>
            </a:endParaRPr>
          </a:p>
          <a:p>
            <a:pPr marL="0" marR="0" lvl="0" indent="0" algn="ctr" rtl="0">
              <a:spcBef>
                <a:spcPts val="960"/>
              </a:spcBef>
              <a:spcAft>
                <a:spcPts val="0"/>
              </a:spcAft>
              <a:buSzPts val="3648"/>
              <a:buNone/>
            </a:pPr>
            <a:endParaRPr lang="en-IE" sz="3600" dirty="0" smtClean="0">
              <a:solidFill>
                <a:schemeClr val="dk1"/>
              </a:solidFill>
              <a:latin typeface="Arial Black"/>
              <a:ea typeface="Arial Black"/>
              <a:cs typeface="Arial Black"/>
              <a:sym typeface="Arial Black"/>
            </a:endParaRPr>
          </a:p>
          <a:p>
            <a:pPr marL="0" marR="0" lvl="0" indent="0" algn="ctr" rtl="0">
              <a:spcBef>
                <a:spcPts val="960"/>
              </a:spcBef>
              <a:spcAft>
                <a:spcPts val="0"/>
              </a:spcAft>
              <a:buSzPts val="3648"/>
              <a:buNone/>
            </a:pPr>
            <a:r>
              <a:rPr lang="en-IE" sz="3600" dirty="0" smtClean="0">
                <a:solidFill>
                  <a:schemeClr val="dk1"/>
                </a:solidFill>
                <a:latin typeface="Arial Black"/>
                <a:ea typeface="Arial Black"/>
                <a:cs typeface="Arial Black"/>
                <a:sym typeface="Arial Black"/>
              </a:rPr>
              <a:t>Leaving </a:t>
            </a:r>
            <a:r>
              <a:rPr lang="en-IE" sz="3600" dirty="0">
                <a:solidFill>
                  <a:schemeClr val="dk1"/>
                </a:solidFill>
                <a:latin typeface="Arial Black"/>
                <a:ea typeface="Arial Black"/>
                <a:cs typeface="Arial Black"/>
                <a:sym typeface="Arial Black"/>
              </a:rPr>
              <a:t>Cert. Applied</a:t>
            </a:r>
            <a:endParaRPr sz="3600" dirty="0"/>
          </a:p>
          <a:p>
            <a:pPr marL="0" lvl="0" indent="0" algn="l" rtl="0">
              <a:spcBef>
                <a:spcPts val="640"/>
              </a:spcBef>
              <a:spcAft>
                <a:spcPts val="0"/>
              </a:spcAft>
              <a:buSzPts val="2432"/>
              <a:buNone/>
            </a:pPr>
            <a:r>
              <a:rPr lang="en-IE" sz="3200" dirty="0" smtClean="0">
                <a:latin typeface="Arial Black"/>
                <a:ea typeface="Arial Black"/>
                <a:cs typeface="Arial Black"/>
                <a:sym typeface="Arial Black"/>
              </a:rPr>
              <a:t>                       </a:t>
            </a:r>
          </a:p>
          <a:p>
            <a:pPr marL="0" lvl="0" indent="0" algn="ctr" rtl="0">
              <a:spcBef>
                <a:spcPts val="640"/>
              </a:spcBef>
              <a:spcAft>
                <a:spcPts val="0"/>
              </a:spcAft>
              <a:buSzPts val="2432"/>
              <a:buNone/>
            </a:pPr>
            <a:r>
              <a:rPr lang="en-IE" sz="3200" dirty="0" smtClean="0">
                <a:latin typeface="Arial Black"/>
                <a:ea typeface="Arial Black"/>
                <a:cs typeface="Arial Black"/>
                <a:sym typeface="Arial Black"/>
              </a:rPr>
              <a:t> 2025-26</a:t>
            </a:r>
            <a:endParaRPr sz="3200" dirty="0">
              <a:latin typeface="Arial Black"/>
              <a:ea typeface="Arial Black"/>
              <a:cs typeface="Arial Black"/>
              <a:sym typeface="Arial Black"/>
            </a:endParaRPr>
          </a:p>
          <a:p>
            <a:pPr marL="0" lvl="0" indent="0" rtl="0">
              <a:spcBef>
                <a:spcPts val="1080"/>
              </a:spcBef>
              <a:spcAft>
                <a:spcPts val="0"/>
              </a:spcAft>
              <a:buSzPts val="4104"/>
              <a:buNone/>
            </a:pPr>
            <a:r>
              <a:rPr lang="en-IE" sz="5400" dirty="0" smtClean="0">
                <a:solidFill>
                  <a:schemeClr val="dk1"/>
                </a:solidFill>
                <a:latin typeface="Times New Roman"/>
                <a:ea typeface="Times New Roman"/>
                <a:cs typeface="Times New Roman"/>
                <a:sym typeface="Times New Roman"/>
              </a:rPr>
              <a:t>       </a:t>
            </a:r>
            <a:endParaRPr sz="5400" dirty="0">
              <a:latin typeface="Arial Black"/>
              <a:ea typeface="Arial Black"/>
              <a:cs typeface="Arial Black"/>
              <a:sym typeface="Arial Black"/>
            </a:endParaRPr>
          </a:p>
        </p:txBody>
      </p:sp>
      <p:pic>
        <p:nvPicPr>
          <p:cNvPr id="265" name="Google Shape;265;p14"/>
          <p:cNvPicPr preferRelativeResize="0"/>
          <p:nvPr/>
        </p:nvPicPr>
        <p:blipFill rotWithShape="1">
          <a:blip r:embed="rId3">
            <a:alphaModFix/>
          </a:blip>
          <a:srcRect/>
          <a:stretch/>
        </p:blipFill>
        <p:spPr>
          <a:xfrm>
            <a:off x="3519948" y="620687"/>
            <a:ext cx="1639948" cy="163089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382" y="707924"/>
            <a:ext cx="6345260" cy="929040"/>
          </a:xfrm>
        </p:spPr>
        <p:txBody>
          <a:bodyPr/>
          <a:lstStyle/>
          <a:p>
            <a:r>
              <a:rPr lang="en-GB" altLang="en-US" dirty="0">
                <a:latin typeface="Arial Black" panose="020B0A04020102020204" pitchFamily="34" charset="0"/>
              </a:rPr>
              <a:t>Assessment  </a:t>
            </a:r>
            <a:br>
              <a:rPr lang="en-GB" altLang="en-US" dirty="0">
                <a:latin typeface="Arial Black" panose="020B0A04020102020204" pitchFamily="34" charset="0"/>
              </a:rPr>
            </a:br>
            <a:r>
              <a:rPr lang="en-GB" altLang="en-US" dirty="0">
                <a:latin typeface="Arial Black" panose="020B0A04020102020204" pitchFamily="34" charset="0"/>
              </a:rPr>
              <a:t>Final Examinations</a:t>
            </a:r>
            <a:endParaRPr lang="en-IE" dirty="0"/>
          </a:p>
        </p:txBody>
      </p:sp>
      <p:sp>
        <p:nvSpPr>
          <p:cNvPr id="3" name="Content Placeholder 2"/>
          <p:cNvSpPr>
            <a:spLocks noGrp="1"/>
          </p:cNvSpPr>
          <p:nvPr>
            <p:ph idx="1"/>
          </p:nvPr>
        </p:nvSpPr>
        <p:spPr>
          <a:xfrm>
            <a:off x="668593" y="2231923"/>
            <a:ext cx="7688825" cy="3787877"/>
          </a:xfrm>
        </p:spPr>
        <p:txBody>
          <a:bodyPr>
            <a:normAutofit/>
          </a:bodyPr>
          <a:lstStyle/>
          <a:p>
            <a:pPr>
              <a:lnSpc>
                <a:spcPct val="80000"/>
              </a:lnSpc>
              <a:spcBef>
                <a:spcPct val="0"/>
              </a:spcBef>
              <a:buFontTx/>
              <a:buNone/>
            </a:pPr>
            <a:r>
              <a:rPr lang="en-GB" altLang="en-US" b="1" dirty="0"/>
              <a:t>English and Communications			</a:t>
            </a:r>
            <a:r>
              <a:rPr lang="en-IE" altLang="en-US" b="1" dirty="0"/>
              <a:t> </a:t>
            </a:r>
            <a:r>
              <a:rPr lang="en-IE" altLang="en-US" b="1" dirty="0" smtClean="0"/>
              <a:t>		</a:t>
            </a:r>
            <a:r>
              <a:rPr lang="en-GB" altLang="en-US" b="1" dirty="0" smtClean="0"/>
              <a:t>12 </a:t>
            </a:r>
            <a:r>
              <a:rPr lang="en-GB" altLang="en-US" b="1" dirty="0"/>
              <a:t>credits</a:t>
            </a:r>
          </a:p>
          <a:p>
            <a:pPr>
              <a:lnSpc>
                <a:spcPct val="80000"/>
              </a:lnSpc>
              <a:spcBef>
                <a:spcPct val="0"/>
              </a:spcBef>
              <a:buFontTx/>
              <a:buNone/>
            </a:pPr>
            <a:r>
              <a:rPr lang="en-GB" altLang="en-US" b="1" dirty="0">
                <a:solidFill>
                  <a:srgbClr val="000066"/>
                </a:solidFill>
              </a:rPr>
              <a:t>Oral </a:t>
            </a:r>
            <a:r>
              <a:rPr lang="en-GB" altLang="en-US" b="1" dirty="0"/>
              <a:t>plus </a:t>
            </a:r>
            <a:r>
              <a:rPr lang="en-GB" altLang="en-US" b="1" dirty="0">
                <a:solidFill>
                  <a:srgbClr val="000066"/>
                </a:solidFill>
              </a:rPr>
              <a:t>Written</a:t>
            </a:r>
            <a:r>
              <a:rPr lang="en-GB" altLang="en-US" b="1" dirty="0"/>
              <a:t> incorporating audio visual	</a:t>
            </a:r>
          </a:p>
          <a:p>
            <a:pPr>
              <a:lnSpc>
                <a:spcPct val="80000"/>
              </a:lnSpc>
              <a:spcBef>
                <a:spcPct val="0"/>
              </a:spcBef>
              <a:buFontTx/>
              <a:buNone/>
            </a:pPr>
            <a:endParaRPr lang="en-GB" altLang="en-US" b="1" dirty="0"/>
          </a:p>
          <a:p>
            <a:pPr>
              <a:lnSpc>
                <a:spcPct val="80000"/>
              </a:lnSpc>
              <a:spcBef>
                <a:spcPct val="0"/>
              </a:spcBef>
              <a:buFontTx/>
              <a:buNone/>
            </a:pPr>
            <a:r>
              <a:rPr lang="en-GB" altLang="en-US" b="1" dirty="0"/>
              <a:t>Vocational Specialisms (2)			 </a:t>
            </a:r>
            <a:r>
              <a:rPr lang="en-GB" altLang="en-US" b="1" dirty="0" smtClean="0"/>
              <a:t>			12 </a:t>
            </a:r>
            <a:r>
              <a:rPr lang="en-GB" altLang="en-US" b="1" dirty="0"/>
              <a:t>credits (each)</a:t>
            </a:r>
          </a:p>
          <a:p>
            <a:pPr>
              <a:lnSpc>
                <a:spcPct val="80000"/>
              </a:lnSpc>
              <a:spcBef>
                <a:spcPct val="0"/>
              </a:spcBef>
              <a:buFontTx/>
              <a:buNone/>
            </a:pPr>
            <a:r>
              <a:rPr lang="en-GB" altLang="en-US" b="1" dirty="0"/>
              <a:t>	</a:t>
            </a:r>
            <a:r>
              <a:rPr lang="en-GB" altLang="en-US" b="1" dirty="0">
                <a:solidFill>
                  <a:srgbClr val="000066"/>
                </a:solidFill>
              </a:rPr>
              <a:t>Practical</a:t>
            </a:r>
            <a:r>
              <a:rPr lang="en-GB" altLang="en-US" b="1" dirty="0"/>
              <a:t>  and </a:t>
            </a:r>
            <a:r>
              <a:rPr lang="en-GB" altLang="en-US" b="1" dirty="0">
                <a:solidFill>
                  <a:srgbClr val="000066"/>
                </a:solidFill>
              </a:rPr>
              <a:t>Written</a:t>
            </a:r>
          </a:p>
          <a:p>
            <a:pPr>
              <a:lnSpc>
                <a:spcPct val="80000"/>
              </a:lnSpc>
              <a:spcBef>
                <a:spcPct val="0"/>
              </a:spcBef>
              <a:buFontTx/>
              <a:buNone/>
            </a:pPr>
            <a:endParaRPr lang="en-GB" altLang="en-US" b="1" dirty="0"/>
          </a:p>
          <a:p>
            <a:pPr>
              <a:lnSpc>
                <a:spcPct val="80000"/>
              </a:lnSpc>
              <a:spcBef>
                <a:spcPct val="0"/>
              </a:spcBef>
              <a:buFontTx/>
              <a:buNone/>
            </a:pPr>
            <a:r>
              <a:rPr lang="en-GB" altLang="en-US" b="1" dirty="0"/>
              <a:t>Languages (2) 				 	</a:t>
            </a:r>
            <a:r>
              <a:rPr lang="en-GB" altLang="en-US" b="1" dirty="0" smtClean="0"/>
              <a:t>				 </a:t>
            </a:r>
            <a:r>
              <a:rPr lang="en-GB" altLang="en-US" b="1" dirty="0"/>
              <a:t>6 credits (each)</a:t>
            </a:r>
          </a:p>
          <a:p>
            <a:pPr>
              <a:lnSpc>
                <a:spcPct val="80000"/>
              </a:lnSpc>
              <a:spcBef>
                <a:spcPct val="0"/>
              </a:spcBef>
              <a:buFontTx/>
              <a:buNone/>
            </a:pPr>
            <a:r>
              <a:rPr lang="en-GB" altLang="en-US" b="1" dirty="0">
                <a:solidFill>
                  <a:srgbClr val="000066"/>
                </a:solidFill>
              </a:rPr>
              <a:t>Oral</a:t>
            </a:r>
            <a:r>
              <a:rPr lang="en-GB" altLang="en-US" b="1" dirty="0"/>
              <a:t> plus </a:t>
            </a:r>
            <a:r>
              <a:rPr lang="en-GB" altLang="en-US" b="1" dirty="0">
                <a:solidFill>
                  <a:srgbClr val="000066"/>
                </a:solidFill>
              </a:rPr>
              <a:t>Written</a:t>
            </a:r>
            <a:r>
              <a:rPr lang="en-GB" altLang="en-US" b="1" dirty="0"/>
              <a:t> incorporating aural</a:t>
            </a:r>
          </a:p>
          <a:p>
            <a:pPr>
              <a:lnSpc>
                <a:spcPct val="80000"/>
              </a:lnSpc>
              <a:spcBef>
                <a:spcPct val="0"/>
              </a:spcBef>
              <a:buFontTx/>
              <a:buNone/>
            </a:pPr>
            <a:endParaRPr lang="en-GB" altLang="en-US" b="1" dirty="0"/>
          </a:p>
          <a:p>
            <a:pPr>
              <a:lnSpc>
                <a:spcPct val="80000"/>
              </a:lnSpc>
              <a:spcBef>
                <a:spcPct val="0"/>
              </a:spcBef>
              <a:buFontTx/>
              <a:buNone/>
            </a:pPr>
            <a:r>
              <a:rPr lang="en-GB" altLang="en-US" b="1" dirty="0"/>
              <a:t>Social Education				  	</a:t>
            </a:r>
            <a:r>
              <a:rPr lang="en-GB" altLang="en-US" b="1" dirty="0" smtClean="0"/>
              <a:t>			10 </a:t>
            </a:r>
            <a:r>
              <a:rPr lang="en-GB" altLang="en-US" b="1" dirty="0"/>
              <a:t>credits</a:t>
            </a:r>
          </a:p>
          <a:p>
            <a:pPr>
              <a:lnSpc>
                <a:spcPct val="80000"/>
              </a:lnSpc>
              <a:spcBef>
                <a:spcPct val="0"/>
              </a:spcBef>
              <a:buFontTx/>
              <a:buNone/>
            </a:pPr>
            <a:r>
              <a:rPr lang="en-GB" altLang="en-US" b="1" dirty="0">
                <a:solidFill>
                  <a:srgbClr val="000066"/>
                </a:solidFill>
              </a:rPr>
              <a:t>Written</a:t>
            </a:r>
            <a:r>
              <a:rPr lang="en-GB" altLang="en-US" b="1" dirty="0"/>
              <a:t> incorporating audio</a:t>
            </a:r>
          </a:p>
          <a:p>
            <a:pPr>
              <a:lnSpc>
                <a:spcPct val="80000"/>
              </a:lnSpc>
              <a:spcBef>
                <a:spcPct val="0"/>
              </a:spcBef>
              <a:buFontTx/>
              <a:buNone/>
            </a:pPr>
            <a:endParaRPr lang="en-GB" altLang="en-US" b="1" dirty="0"/>
          </a:p>
          <a:p>
            <a:pPr>
              <a:lnSpc>
                <a:spcPct val="80000"/>
              </a:lnSpc>
              <a:spcBef>
                <a:spcPct val="0"/>
              </a:spcBef>
              <a:buFontTx/>
              <a:buNone/>
            </a:pPr>
            <a:r>
              <a:rPr lang="en-GB" altLang="en-US" b="1" dirty="0"/>
              <a:t>Mathematical Applications		             	</a:t>
            </a:r>
            <a:r>
              <a:rPr lang="en-GB" altLang="en-US" b="1" dirty="0" smtClean="0"/>
              <a:t>		10 </a:t>
            </a:r>
            <a:r>
              <a:rPr lang="en-GB" altLang="en-US" b="1" dirty="0"/>
              <a:t>credits</a:t>
            </a:r>
            <a:r>
              <a:rPr lang="en-GB" altLang="en-US" dirty="0"/>
              <a:t> </a:t>
            </a:r>
          </a:p>
          <a:p>
            <a:pPr>
              <a:lnSpc>
                <a:spcPct val="80000"/>
              </a:lnSpc>
              <a:spcBef>
                <a:spcPct val="0"/>
              </a:spcBef>
              <a:buFontTx/>
              <a:buNone/>
            </a:pPr>
            <a:r>
              <a:rPr lang="en-GB" altLang="en-US" b="1" dirty="0">
                <a:solidFill>
                  <a:srgbClr val="000066"/>
                </a:solidFill>
              </a:rPr>
              <a:t>Written </a:t>
            </a:r>
          </a:p>
          <a:p>
            <a:pPr>
              <a:lnSpc>
                <a:spcPct val="80000"/>
              </a:lnSpc>
              <a:spcBef>
                <a:spcPct val="0"/>
              </a:spcBef>
              <a:buFontTx/>
              <a:buNone/>
            </a:pPr>
            <a:r>
              <a:rPr lang="en-GB" altLang="en-US" b="1" dirty="0"/>
              <a:t>(Research Topic Q.2</a:t>
            </a:r>
            <a:r>
              <a:rPr lang="en-GB" altLang="en-US" b="1" dirty="0">
                <a:solidFill>
                  <a:srgbClr val="000066"/>
                </a:solidFill>
              </a:rPr>
              <a:t> </a:t>
            </a:r>
            <a:r>
              <a:rPr lang="en-GB" altLang="en-US" b="1" dirty="0"/>
              <a:t>issued in advance)</a:t>
            </a:r>
          </a:p>
          <a:p>
            <a:pPr>
              <a:lnSpc>
                <a:spcPct val="80000"/>
              </a:lnSpc>
              <a:spcBef>
                <a:spcPct val="50000"/>
              </a:spcBef>
              <a:buFontTx/>
              <a:buNone/>
            </a:pPr>
            <a:r>
              <a:rPr lang="en-GB" altLang="en-US" b="1" dirty="0"/>
              <a:t>Total      				            </a:t>
            </a:r>
            <a:r>
              <a:rPr lang="en-GB" altLang="en-US" b="1" dirty="0" smtClean="0"/>
              <a:t>					</a:t>
            </a:r>
            <a:r>
              <a:rPr lang="en-GB" altLang="en-US" b="1" dirty="0"/>
              <a:t>	68 credits</a:t>
            </a:r>
          </a:p>
          <a:p>
            <a:endParaRPr lang="en-IE" dirty="0"/>
          </a:p>
        </p:txBody>
      </p:sp>
    </p:spTree>
    <p:extLst>
      <p:ext uri="{BB962C8B-B14F-4D97-AF65-F5344CB8AC3E}">
        <p14:creationId xmlns:p14="http://schemas.microsoft.com/office/powerpoint/2010/main" val="3462244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727588"/>
            <a:ext cx="6343672" cy="909376"/>
          </a:xfrm>
        </p:spPr>
        <p:txBody>
          <a:bodyPr/>
          <a:lstStyle/>
          <a:p>
            <a:pPr algn="ctr"/>
            <a:r>
              <a:rPr lang="en-GB" altLang="en-US" dirty="0">
                <a:latin typeface="Arial Black" panose="020B0A04020102020204" pitchFamily="34" charset="0"/>
              </a:rPr>
              <a:t>STUDENT TASK</a:t>
            </a:r>
            <a:r>
              <a:rPr lang="en-GB" altLang="en-US" dirty="0"/>
              <a:t/>
            </a:r>
            <a:br>
              <a:rPr lang="en-GB" altLang="en-US" dirty="0"/>
            </a:br>
            <a:endParaRPr lang="en-IE" dirty="0"/>
          </a:p>
        </p:txBody>
      </p:sp>
      <p:sp>
        <p:nvSpPr>
          <p:cNvPr id="3" name="Content Placeholder 2"/>
          <p:cNvSpPr>
            <a:spLocks noGrp="1"/>
          </p:cNvSpPr>
          <p:nvPr>
            <p:ph idx="1"/>
          </p:nvPr>
        </p:nvSpPr>
        <p:spPr>
          <a:xfrm>
            <a:off x="865970" y="1779639"/>
            <a:ext cx="7638932" cy="4240161"/>
          </a:xfrm>
        </p:spPr>
        <p:txBody>
          <a:bodyPr>
            <a:noAutofit/>
          </a:bodyPr>
          <a:lstStyle/>
          <a:p>
            <a:endParaRPr lang="en-GB" altLang="en-US" sz="1400" u="sng" dirty="0" smtClean="0"/>
          </a:p>
          <a:p>
            <a:r>
              <a:rPr lang="en-GB" altLang="en-US" u="sng" dirty="0" smtClean="0"/>
              <a:t>Definition</a:t>
            </a:r>
            <a:endParaRPr lang="en-GB" altLang="en-US" u="sng" dirty="0"/>
          </a:p>
          <a:p>
            <a:pPr marL="0" indent="0">
              <a:buNone/>
            </a:pPr>
            <a:r>
              <a:rPr lang="en-GB" altLang="en-US" u="sng" dirty="0" smtClean="0"/>
              <a:t>     </a:t>
            </a:r>
            <a:r>
              <a:rPr lang="en-GB" altLang="en-US" dirty="0" smtClean="0"/>
              <a:t>A </a:t>
            </a:r>
            <a:r>
              <a:rPr lang="en-GB" altLang="en-US" u="sng" dirty="0"/>
              <a:t>practical activity</a:t>
            </a:r>
            <a:r>
              <a:rPr lang="en-GB" altLang="en-US" dirty="0"/>
              <a:t> by which </a:t>
            </a:r>
            <a:r>
              <a:rPr lang="en-GB" altLang="en-US" u="sng" dirty="0"/>
              <a:t>learning</a:t>
            </a:r>
            <a:r>
              <a:rPr lang="en-GB" altLang="en-US" dirty="0"/>
              <a:t> is </a:t>
            </a:r>
            <a:r>
              <a:rPr lang="en-GB" altLang="en-US" u="sng" dirty="0"/>
              <a:t>applied</a:t>
            </a:r>
            <a:r>
              <a:rPr lang="en-GB" altLang="en-US" dirty="0"/>
              <a:t> to :</a:t>
            </a:r>
          </a:p>
          <a:p>
            <a:r>
              <a:rPr lang="en-GB" altLang="en-US" b="1" u="sng" dirty="0"/>
              <a:t>Types of Tasks</a:t>
            </a:r>
          </a:p>
          <a:p>
            <a:pPr>
              <a:buClr>
                <a:schemeClr val="tx1"/>
              </a:buClr>
              <a:buFont typeface="Wingdings" panose="05000000000000000000" pitchFamily="2" charset="2"/>
              <a:buChar char="Ø"/>
            </a:pPr>
            <a:r>
              <a:rPr lang="en-GB" altLang="en-US" dirty="0"/>
              <a:t>The development of a </a:t>
            </a:r>
            <a:r>
              <a:rPr lang="en-GB" altLang="en-US" dirty="0" smtClean="0"/>
              <a:t>product</a:t>
            </a:r>
            <a:endParaRPr lang="en-GB" altLang="en-US" dirty="0"/>
          </a:p>
          <a:p>
            <a:pPr>
              <a:buClr>
                <a:schemeClr val="tx1"/>
              </a:buClr>
              <a:buFont typeface="Wingdings" panose="05000000000000000000" pitchFamily="2" charset="2"/>
              <a:buChar char="Ø"/>
            </a:pPr>
            <a:r>
              <a:rPr lang="en-GB" altLang="en-US" dirty="0"/>
              <a:t>The investigation of an </a:t>
            </a:r>
            <a:r>
              <a:rPr lang="en-GB" altLang="en-US" dirty="0" smtClean="0"/>
              <a:t>issue</a:t>
            </a:r>
            <a:endParaRPr lang="en-GB" altLang="en-US" dirty="0"/>
          </a:p>
          <a:p>
            <a:pPr>
              <a:buClr>
                <a:schemeClr val="tx1"/>
              </a:buClr>
              <a:buFont typeface="Wingdings" panose="05000000000000000000" pitchFamily="2" charset="2"/>
              <a:buChar char="Ø"/>
            </a:pPr>
            <a:r>
              <a:rPr lang="en-GB" altLang="en-US" dirty="0"/>
              <a:t>The provision of a </a:t>
            </a:r>
            <a:r>
              <a:rPr lang="en-GB" altLang="en-US" dirty="0" smtClean="0"/>
              <a:t>service</a:t>
            </a:r>
            <a:endParaRPr lang="en-GB" altLang="en-US" dirty="0"/>
          </a:p>
          <a:p>
            <a:pPr>
              <a:buClr>
                <a:schemeClr val="tx1"/>
              </a:buClr>
              <a:buFont typeface="Wingdings" panose="05000000000000000000" pitchFamily="2" charset="2"/>
              <a:buChar char="Ø"/>
            </a:pPr>
            <a:r>
              <a:rPr lang="en-GB" altLang="en-US" dirty="0"/>
              <a:t>The staging of an </a:t>
            </a:r>
            <a:r>
              <a:rPr lang="en-GB" altLang="en-US" dirty="0" smtClean="0"/>
              <a:t>event</a:t>
            </a:r>
            <a:endParaRPr lang="en-GB" altLang="en-US" u="sng" dirty="0"/>
          </a:p>
          <a:p>
            <a:r>
              <a:rPr lang="en-GB" altLang="en-US" b="1" u="sng" dirty="0"/>
              <a:t>Purpose</a:t>
            </a:r>
          </a:p>
          <a:p>
            <a:pPr>
              <a:spcBef>
                <a:spcPct val="50000"/>
              </a:spcBef>
            </a:pPr>
            <a:r>
              <a:rPr lang="en-GB" altLang="en-US" dirty="0"/>
              <a:t>Vehicle for curriculum integration of as many courses as possible</a:t>
            </a:r>
          </a:p>
          <a:p>
            <a:endParaRPr lang="en-IE" dirty="0"/>
          </a:p>
        </p:txBody>
      </p:sp>
    </p:spTree>
    <p:extLst>
      <p:ext uri="{BB962C8B-B14F-4D97-AF65-F5344CB8AC3E}">
        <p14:creationId xmlns:p14="http://schemas.microsoft.com/office/powerpoint/2010/main" val="3655822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altLang="en-US" dirty="0" smtClean="0">
                <a:latin typeface="Arial Black" panose="020B0A04020102020204" pitchFamily="34" charset="0"/>
              </a:rPr>
              <a:t/>
            </a:r>
            <a:br>
              <a:rPr lang="en-GB" altLang="en-US" dirty="0" smtClean="0">
                <a:latin typeface="Arial Black" panose="020B0A04020102020204" pitchFamily="34" charset="0"/>
              </a:rPr>
            </a:br>
            <a:r>
              <a:rPr lang="en-GB" altLang="en-US" dirty="0" smtClean="0">
                <a:latin typeface="Arial Black" panose="020B0A04020102020204" pitchFamily="34" charset="0"/>
              </a:rPr>
              <a:t>Timing </a:t>
            </a:r>
            <a:r>
              <a:rPr lang="en-GB" altLang="en-US" dirty="0">
                <a:latin typeface="Arial Black" panose="020B0A04020102020204" pitchFamily="34" charset="0"/>
              </a:rPr>
              <a:t>of Tasks</a:t>
            </a:r>
            <a:r>
              <a:rPr lang="en-GB" altLang="en-US" dirty="0"/>
              <a:t/>
            </a:r>
            <a:br>
              <a:rPr lang="en-GB" altLang="en-US" dirty="0"/>
            </a:br>
            <a:endParaRPr lang="en-IE" dirty="0"/>
          </a:p>
        </p:txBody>
      </p:sp>
      <p:graphicFrame>
        <p:nvGraphicFramePr>
          <p:cNvPr id="4" name="Object 0"/>
          <p:cNvGraphicFramePr>
            <a:graphicFrameLocks noGrp="1" noChangeAspect="1"/>
          </p:cNvGraphicFramePr>
          <p:nvPr>
            <p:ph idx="1"/>
            <p:extLst>
              <p:ext uri="{D42A27DB-BD31-4B8C-83A1-F6EECF244321}">
                <p14:modId xmlns:p14="http://schemas.microsoft.com/office/powerpoint/2010/main" val="2403399458"/>
              </p:ext>
            </p:extLst>
          </p:nvPr>
        </p:nvGraphicFramePr>
        <p:xfrm>
          <a:off x="619432" y="2330246"/>
          <a:ext cx="7737987" cy="3815788"/>
        </p:xfrm>
        <a:graphic>
          <a:graphicData uri="http://schemas.openxmlformats.org/presentationml/2006/ole">
            <mc:AlternateContent xmlns:mc="http://schemas.openxmlformats.org/markup-compatibility/2006">
              <mc:Choice xmlns:v="urn:schemas-microsoft-com:vml" Requires="v">
                <p:oleObj spid="_x0000_s1038" name="Document" r:id="rId4" imgW="8229600" imgH="5602224" progId="Word.Document.8">
                  <p:embed/>
                </p:oleObj>
              </mc:Choice>
              <mc:Fallback>
                <p:oleObj name="Document" r:id="rId4" imgW="8229600" imgH="5602224" progId="Word.Document.8">
                  <p:embed/>
                  <p:pic>
                    <p:nvPicPr>
                      <p:cNvPr id="205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32" y="2330246"/>
                        <a:ext cx="7737987" cy="38157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17553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806244"/>
            <a:ext cx="6343672" cy="884904"/>
          </a:xfrm>
        </p:spPr>
        <p:txBody>
          <a:bodyPr/>
          <a:lstStyle/>
          <a:p>
            <a:pPr algn="ctr"/>
            <a:r>
              <a:rPr lang="en-IE" b="1" dirty="0" smtClean="0"/>
              <a:t/>
            </a:r>
            <a:br>
              <a:rPr lang="en-IE" b="1" dirty="0" smtClean="0"/>
            </a:br>
            <a:r>
              <a:rPr lang="en-IE" sz="3600" b="1" dirty="0" smtClean="0"/>
              <a:t>Key </a:t>
            </a:r>
            <a:r>
              <a:rPr lang="en-IE" sz="3600" b="1" dirty="0"/>
              <a:t>Points</a:t>
            </a:r>
            <a:r>
              <a:rPr lang="en-IE" sz="3600" dirty="0"/>
              <a:t/>
            </a:r>
            <a:br>
              <a:rPr lang="en-IE" sz="3600" dirty="0"/>
            </a:br>
            <a:endParaRPr lang="en-IE" sz="3600" b="1" dirty="0"/>
          </a:p>
        </p:txBody>
      </p:sp>
      <p:sp>
        <p:nvSpPr>
          <p:cNvPr id="3" name="Content Placeholder 2"/>
          <p:cNvSpPr>
            <a:spLocks noGrp="1"/>
          </p:cNvSpPr>
          <p:nvPr>
            <p:ph idx="1"/>
          </p:nvPr>
        </p:nvSpPr>
        <p:spPr>
          <a:xfrm>
            <a:off x="629264" y="1917291"/>
            <a:ext cx="7737988" cy="4709652"/>
          </a:xfrm>
        </p:spPr>
        <p:txBody>
          <a:bodyPr/>
          <a:lstStyle/>
          <a:p>
            <a:pPr lvl="0"/>
            <a:endParaRPr lang="en-IE" b="1" dirty="0" smtClean="0"/>
          </a:p>
          <a:p>
            <a:pPr lvl="0"/>
            <a:r>
              <a:rPr lang="en-IE" b="1" dirty="0" smtClean="0"/>
              <a:t>It </a:t>
            </a:r>
            <a:r>
              <a:rPr lang="en-IE" b="1" dirty="0"/>
              <a:t>is a 2 year course divided into 4 sessions.</a:t>
            </a:r>
            <a:endParaRPr lang="en-IE" dirty="0"/>
          </a:p>
          <a:p>
            <a:pPr lvl="0"/>
            <a:r>
              <a:rPr lang="en-IE" b="1" dirty="0"/>
              <a:t>Credits awarded at the end of each session</a:t>
            </a:r>
            <a:endParaRPr lang="en-IE" dirty="0"/>
          </a:p>
          <a:p>
            <a:pPr lvl="0"/>
            <a:r>
              <a:rPr lang="en-IE" b="1" dirty="0"/>
              <a:t>Students must have 90% attendance in every class to be awarded credits</a:t>
            </a:r>
            <a:endParaRPr lang="en-IE" dirty="0"/>
          </a:p>
          <a:p>
            <a:pPr lvl="0"/>
            <a:r>
              <a:rPr lang="en-IE" b="1" dirty="0"/>
              <a:t>Only medical certificates are accepted by the Department of Education.</a:t>
            </a:r>
            <a:endParaRPr lang="en-IE" dirty="0"/>
          </a:p>
          <a:p>
            <a:pPr lvl="0"/>
            <a:r>
              <a:rPr lang="en-IE" b="1" dirty="0"/>
              <a:t>Full uniform every day</a:t>
            </a:r>
            <a:endParaRPr lang="en-IE" dirty="0"/>
          </a:p>
          <a:p>
            <a:pPr lvl="0"/>
            <a:r>
              <a:rPr lang="en-IE" b="1" dirty="0"/>
              <a:t>Work cannot be put off for another time as when each session is over that opportunity to gain marks is also over.</a:t>
            </a:r>
            <a:endParaRPr lang="en-IE" dirty="0"/>
          </a:p>
          <a:p>
            <a:pPr lvl="0"/>
            <a:r>
              <a:rPr lang="en-IE" b="1" dirty="0"/>
              <a:t>I am on your side to help your son achieve his very best so let’s work together.</a:t>
            </a:r>
            <a:endParaRPr lang="en-IE" dirty="0"/>
          </a:p>
          <a:p>
            <a:pPr marL="0" indent="0">
              <a:buNone/>
            </a:pPr>
            <a:endParaRPr lang="en-IE" b="1" dirty="0"/>
          </a:p>
        </p:txBody>
      </p:sp>
    </p:spTree>
    <p:extLst>
      <p:ext uri="{BB962C8B-B14F-4D97-AF65-F5344CB8AC3E}">
        <p14:creationId xmlns:p14="http://schemas.microsoft.com/office/powerpoint/2010/main" val="4094107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24"/>
        <p:cNvGrpSpPr/>
        <p:nvPr/>
      </p:nvGrpSpPr>
      <p:grpSpPr>
        <a:xfrm>
          <a:off x="0" y="0"/>
          <a:ext cx="0" cy="0"/>
          <a:chOff x="0" y="0"/>
          <a:chExt cx="0" cy="0"/>
        </a:xfrm>
      </p:grpSpPr>
      <p:sp>
        <p:nvSpPr>
          <p:cNvPr id="325" name="Google Shape;325;p21"/>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1"/>
              </a:buClr>
              <a:buSzPts val="3200"/>
              <a:buFont typeface="Century Gothic"/>
              <a:buNone/>
            </a:pPr>
            <a:r>
              <a:rPr lang="en-IE" sz="3200" b="1" dirty="0">
                <a:solidFill>
                  <a:schemeClr val="bg1"/>
                </a:solidFill>
              </a:rPr>
              <a:t>The reasons why a student would apply for LCA:</a:t>
            </a:r>
            <a:endParaRPr sz="3200" b="1" dirty="0">
              <a:solidFill>
                <a:schemeClr val="bg1"/>
              </a:solidFill>
            </a:endParaRPr>
          </a:p>
        </p:txBody>
      </p:sp>
      <p:sp>
        <p:nvSpPr>
          <p:cNvPr id="326" name="Google Shape;326;p21"/>
          <p:cNvSpPr txBox="1">
            <a:spLocks noGrp="1"/>
          </p:cNvSpPr>
          <p:nvPr>
            <p:ph idx="1"/>
          </p:nvPr>
        </p:nvSpPr>
        <p:spPr>
          <a:xfrm>
            <a:off x="786581" y="2379406"/>
            <a:ext cx="7659329" cy="3640394"/>
          </a:xfrm>
          <a:prstGeom prst="rect">
            <a:avLst/>
          </a:prstGeom>
          <a:noFill/>
          <a:ln>
            <a:noFill/>
          </a:ln>
        </p:spPr>
        <p:txBody>
          <a:bodyPr spcFirstLastPara="1" wrap="square" lIns="91425" tIns="45700" rIns="91425" bIns="45700" anchor="t" anchorCtr="0">
            <a:normAutofit fontScale="85000" lnSpcReduction="20000"/>
          </a:bodyPr>
          <a:lstStyle/>
          <a:p>
            <a:pPr marL="342900" lvl="0" indent="-274320" algn="l" rtl="0">
              <a:spcBef>
                <a:spcPts val="0"/>
              </a:spcBef>
              <a:spcAft>
                <a:spcPts val="0"/>
              </a:spcAft>
              <a:buSzPct val="76000"/>
              <a:buChar char="🞇"/>
            </a:pPr>
            <a:r>
              <a:rPr lang="en-IE" sz="2800" dirty="0"/>
              <a:t>There are smaller class sizes </a:t>
            </a:r>
            <a:endParaRPr dirty="0"/>
          </a:p>
          <a:p>
            <a:pPr marL="342900" lvl="0" indent="-274320" algn="l" rtl="0">
              <a:spcBef>
                <a:spcPts val="434"/>
              </a:spcBef>
              <a:spcAft>
                <a:spcPts val="0"/>
              </a:spcAft>
              <a:buSzPct val="76000"/>
              <a:buChar char="🞇"/>
            </a:pPr>
            <a:r>
              <a:rPr lang="en-IE" sz="2800" dirty="0"/>
              <a:t>The student gets more individual attention</a:t>
            </a:r>
            <a:endParaRPr dirty="0"/>
          </a:p>
          <a:p>
            <a:pPr marL="342900" lvl="0" indent="-274320" algn="l" rtl="0">
              <a:spcBef>
                <a:spcPts val="434"/>
              </a:spcBef>
              <a:spcAft>
                <a:spcPts val="0"/>
              </a:spcAft>
              <a:buSzPct val="76000"/>
              <a:buChar char="🞇"/>
            </a:pPr>
            <a:r>
              <a:rPr lang="en-IE" sz="2800" dirty="0"/>
              <a:t>Teaching methodologies are adapted by teachers to suit the students which enhance their learning experience</a:t>
            </a:r>
            <a:endParaRPr dirty="0"/>
          </a:p>
          <a:p>
            <a:pPr marL="342900" lvl="0" indent="-274320" algn="l" rtl="0">
              <a:spcBef>
                <a:spcPts val="434"/>
              </a:spcBef>
              <a:spcAft>
                <a:spcPts val="0"/>
              </a:spcAft>
              <a:buSzPct val="76000"/>
              <a:buChar char="🞇"/>
            </a:pPr>
            <a:r>
              <a:rPr lang="en-IE" sz="2800" dirty="0"/>
              <a:t>Work Experience is an invaluable module which is completed in both 5</a:t>
            </a:r>
            <a:r>
              <a:rPr lang="en-IE" sz="2800" baseline="30000" dirty="0"/>
              <a:t>th</a:t>
            </a:r>
            <a:r>
              <a:rPr lang="en-IE" sz="2800" dirty="0"/>
              <a:t> and 6</a:t>
            </a:r>
            <a:r>
              <a:rPr lang="en-IE" sz="2800" baseline="30000" dirty="0"/>
              <a:t>th</a:t>
            </a:r>
            <a:r>
              <a:rPr lang="en-IE" sz="2800" dirty="0"/>
              <a:t> Yr. LCA </a:t>
            </a:r>
            <a:endParaRPr dirty="0"/>
          </a:p>
          <a:p>
            <a:pPr marL="342900" lvl="0" indent="-274320" algn="l" rtl="0">
              <a:spcBef>
                <a:spcPts val="434"/>
              </a:spcBef>
              <a:spcAft>
                <a:spcPts val="0"/>
              </a:spcAft>
              <a:buSzPct val="76000"/>
              <a:buChar char="🞇"/>
            </a:pPr>
            <a:r>
              <a:rPr lang="en-IE" sz="2800" dirty="0"/>
              <a:t>Many students find this to be a more suitable programme to help them either move on to third level education, or gain the experience needed to begin an apprenticeship .</a:t>
            </a:r>
            <a:endParaRPr dirty="0"/>
          </a:p>
          <a:p>
            <a:pPr marL="0" lvl="0" indent="0" algn="l" rtl="0">
              <a:spcBef>
                <a:spcPts val="372"/>
              </a:spcBef>
              <a:spcAft>
                <a:spcPts val="0"/>
              </a:spcAft>
              <a:buSzPct val="76000"/>
              <a:buNone/>
            </a:pPr>
            <a:endParaRP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30"/>
        <p:cNvGrpSpPr/>
        <p:nvPr/>
      </p:nvGrpSpPr>
      <p:grpSpPr>
        <a:xfrm>
          <a:off x="0" y="0"/>
          <a:ext cx="0" cy="0"/>
          <a:chOff x="0" y="0"/>
          <a:chExt cx="0" cy="0"/>
        </a:xfrm>
      </p:grpSpPr>
      <p:sp>
        <p:nvSpPr>
          <p:cNvPr id="331" name="Google Shape;331;p22"/>
          <p:cNvSpPr txBox="1">
            <a:spLocks noGrp="1"/>
          </p:cNvSpPr>
          <p:nvPr>
            <p:ph type="title"/>
          </p:nvPr>
        </p:nvSpPr>
        <p:spPr>
          <a:xfrm>
            <a:off x="1619672" y="817583"/>
            <a:ext cx="6336704" cy="667201"/>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200"/>
              <a:buFont typeface="Century Gothic"/>
              <a:buNone/>
            </a:pPr>
            <a:r>
              <a:rPr lang="en-IE" sz="3200" b="1" dirty="0">
                <a:solidFill>
                  <a:schemeClr val="bg1"/>
                </a:solidFill>
              </a:rPr>
              <a:t>APPLICATION PROCESS</a:t>
            </a:r>
            <a:endParaRPr sz="3200" b="1" dirty="0">
              <a:solidFill>
                <a:schemeClr val="bg1"/>
              </a:solidFill>
            </a:endParaRPr>
          </a:p>
        </p:txBody>
      </p:sp>
      <p:sp>
        <p:nvSpPr>
          <p:cNvPr id="332" name="Google Shape;332;p22"/>
          <p:cNvSpPr txBox="1">
            <a:spLocks noGrp="1"/>
          </p:cNvSpPr>
          <p:nvPr>
            <p:ph idx="1"/>
          </p:nvPr>
        </p:nvSpPr>
        <p:spPr>
          <a:xfrm>
            <a:off x="835742" y="1412775"/>
            <a:ext cx="7639664" cy="5263327"/>
          </a:xfrm>
          <a:prstGeom prst="rect">
            <a:avLst/>
          </a:prstGeom>
          <a:noFill/>
          <a:ln>
            <a:noFill/>
          </a:ln>
        </p:spPr>
        <p:txBody>
          <a:bodyPr spcFirstLastPara="1" wrap="square" lIns="91425" tIns="45700" rIns="91425" bIns="45700" anchor="t" anchorCtr="0">
            <a:normAutofit fontScale="47500" lnSpcReduction="20000"/>
          </a:bodyPr>
          <a:lstStyle/>
          <a:p>
            <a:pPr marL="342900" lvl="0" indent="-208686" algn="l" rtl="0">
              <a:spcBef>
                <a:spcPts val="0"/>
              </a:spcBef>
              <a:spcAft>
                <a:spcPts val="0"/>
              </a:spcAft>
              <a:buSzPct val="76000"/>
              <a:buNone/>
            </a:pPr>
            <a:endParaRPr sz="3400" dirty="0"/>
          </a:p>
          <a:p>
            <a:pPr marL="342900" lvl="0" indent="-274319" algn="l" rtl="0">
              <a:spcBef>
                <a:spcPts val="272"/>
              </a:spcBef>
              <a:spcAft>
                <a:spcPts val="0"/>
              </a:spcAft>
              <a:buSzPct val="76000"/>
              <a:buChar char="🞇"/>
            </a:pPr>
            <a:endParaRPr lang="en-IE" sz="3400" dirty="0" smtClean="0"/>
          </a:p>
          <a:p>
            <a:pPr marL="342900" lvl="0" indent="-274319" algn="l" rtl="0">
              <a:spcBef>
                <a:spcPts val="272"/>
              </a:spcBef>
              <a:spcAft>
                <a:spcPts val="0"/>
              </a:spcAft>
              <a:buSzPct val="76000"/>
              <a:buChar char="🞇"/>
            </a:pPr>
            <a:endParaRPr lang="en-IE" sz="3400" dirty="0"/>
          </a:p>
          <a:p>
            <a:pPr marL="342900" lvl="0" indent="-274319" algn="l" rtl="0">
              <a:spcBef>
                <a:spcPts val="272"/>
              </a:spcBef>
              <a:spcAft>
                <a:spcPts val="0"/>
              </a:spcAft>
              <a:buSzPct val="76000"/>
              <a:buChar char="🞇"/>
            </a:pPr>
            <a:endParaRPr lang="en-IE" sz="3400" dirty="0" smtClean="0"/>
          </a:p>
          <a:p>
            <a:pPr marL="342900" lvl="0" indent="-274319" algn="l" rtl="0">
              <a:spcBef>
                <a:spcPts val="272"/>
              </a:spcBef>
              <a:spcAft>
                <a:spcPts val="0"/>
              </a:spcAft>
              <a:buSzPct val="76000"/>
              <a:buChar char="🞇"/>
            </a:pPr>
            <a:r>
              <a:rPr lang="en-IE" sz="3400" dirty="0" smtClean="0"/>
              <a:t>All </a:t>
            </a:r>
            <a:r>
              <a:rPr lang="en-IE" sz="3400" dirty="0"/>
              <a:t>students who complete the Junior Certificate or Transition Year are free to apply for a place in the LCA Programme. </a:t>
            </a:r>
            <a:endParaRPr dirty="0"/>
          </a:p>
          <a:p>
            <a:pPr marL="0" lvl="0" indent="0" algn="l" rtl="0">
              <a:spcBef>
                <a:spcPts val="272"/>
              </a:spcBef>
              <a:spcAft>
                <a:spcPts val="0"/>
              </a:spcAft>
              <a:buSzPct val="76000"/>
              <a:buNone/>
            </a:pPr>
            <a:r>
              <a:rPr lang="en-IE" sz="3400" dirty="0"/>
              <a:t> </a:t>
            </a:r>
            <a:endParaRPr dirty="0"/>
          </a:p>
          <a:p>
            <a:pPr marL="342900" lvl="0" indent="-274319" algn="l" rtl="0">
              <a:spcBef>
                <a:spcPts val="272"/>
              </a:spcBef>
              <a:spcAft>
                <a:spcPts val="0"/>
              </a:spcAft>
              <a:buSzPct val="76000"/>
              <a:buChar char="🞇"/>
            </a:pPr>
            <a:r>
              <a:rPr lang="en-IE" sz="3400" dirty="0"/>
              <a:t>Application for admission to Leaving Certificate Applied is made via the standard Leaving Certificate Applied Application Form. </a:t>
            </a:r>
            <a:endParaRPr dirty="0"/>
          </a:p>
          <a:p>
            <a:pPr marL="0" lvl="0" indent="0" algn="l" rtl="0">
              <a:spcBef>
                <a:spcPts val="272"/>
              </a:spcBef>
              <a:spcAft>
                <a:spcPts val="0"/>
              </a:spcAft>
              <a:buSzPct val="76000"/>
              <a:buNone/>
            </a:pPr>
            <a:r>
              <a:rPr lang="en-IE" sz="3400" dirty="0"/>
              <a:t> </a:t>
            </a:r>
            <a:endParaRPr dirty="0"/>
          </a:p>
          <a:p>
            <a:pPr marL="342900" lvl="0" indent="-274319" algn="l" rtl="0">
              <a:spcBef>
                <a:spcPts val="272"/>
              </a:spcBef>
              <a:spcAft>
                <a:spcPts val="0"/>
              </a:spcAft>
              <a:buSzPct val="76000"/>
              <a:buChar char="🞇"/>
            </a:pPr>
            <a:r>
              <a:rPr lang="en-IE" sz="3400" dirty="0"/>
              <a:t>The closing date for applications </a:t>
            </a:r>
            <a:r>
              <a:rPr lang="en-IE" sz="3400" b="1" dirty="0">
                <a:solidFill>
                  <a:srgbClr val="FF0000"/>
                </a:solidFill>
              </a:rPr>
              <a:t>is </a:t>
            </a:r>
            <a:r>
              <a:rPr lang="en-IE" sz="3400" b="1" dirty="0" smtClean="0">
                <a:solidFill>
                  <a:srgbClr val="FF0000"/>
                </a:solidFill>
              </a:rPr>
              <a:t>Thurs</a:t>
            </a:r>
            <a:r>
              <a:rPr lang="en-IE" sz="3400" b="1" dirty="0" smtClean="0">
                <a:solidFill>
                  <a:srgbClr val="FF0000"/>
                </a:solidFill>
              </a:rPr>
              <a:t>day </a:t>
            </a:r>
            <a:r>
              <a:rPr lang="en-IE" sz="3400" b="1" dirty="0" smtClean="0">
                <a:solidFill>
                  <a:srgbClr val="FF0000"/>
                </a:solidFill>
              </a:rPr>
              <a:t>19</a:t>
            </a:r>
            <a:r>
              <a:rPr lang="en-IE" sz="3400" b="1" baseline="30000" dirty="0" smtClean="0">
                <a:solidFill>
                  <a:srgbClr val="FF0000"/>
                </a:solidFill>
              </a:rPr>
              <a:t>th</a:t>
            </a:r>
            <a:r>
              <a:rPr lang="en-IE" sz="3400" b="1" dirty="0" smtClean="0">
                <a:solidFill>
                  <a:srgbClr val="FF0000"/>
                </a:solidFill>
              </a:rPr>
              <a:t> </a:t>
            </a:r>
            <a:r>
              <a:rPr lang="en-IE" sz="3400" b="1" dirty="0" smtClean="0">
                <a:solidFill>
                  <a:srgbClr val="FF0000"/>
                </a:solidFill>
              </a:rPr>
              <a:t>December</a:t>
            </a:r>
            <a:r>
              <a:rPr lang="en-IE" sz="3400" b="1" dirty="0" smtClean="0">
                <a:solidFill>
                  <a:srgbClr val="FF0000"/>
                </a:solidFill>
              </a:rPr>
              <a:t> </a:t>
            </a:r>
            <a:r>
              <a:rPr lang="en-IE" sz="3400" b="1" dirty="0" smtClean="0">
                <a:solidFill>
                  <a:srgbClr val="FF0000"/>
                </a:solidFill>
              </a:rPr>
              <a:t>2024 </a:t>
            </a:r>
            <a:r>
              <a:rPr lang="en-IE" sz="3400" dirty="0">
                <a:solidFill>
                  <a:schemeClr val="dk1"/>
                </a:solidFill>
              </a:rPr>
              <a:t>and late applications may not be considered</a:t>
            </a:r>
            <a:r>
              <a:rPr lang="en-IE" sz="3400" dirty="0">
                <a:solidFill>
                  <a:srgbClr val="FF0000"/>
                </a:solidFill>
              </a:rPr>
              <a:t>. </a:t>
            </a:r>
            <a:endParaRPr dirty="0"/>
          </a:p>
          <a:p>
            <a:pPr marL="0" lvl="0" indent="0" algn="l" rtl="0">
              <a:spcBef>
                <a:spcPts val="272"/>
              </a:spcBef>
              <a:spcAft>
                <a:spcPts val="0"/>
              </a:spcAft>
              <a:buSzPct val="76000"/>
              <a:buNone/>
            </a:pPr>
            <a:r>
              <a:rPr lang="en-IE" sz="3400" dirty="0">
                <a:solidFill>
                  <a:srgbClr val="FF0000"/>
                </a:solidFill>
              </a:rPr>
              <a:t> </a:t>
            </a:r>
            <a:endParaRPr dirty="0"/>
          </a:p>
          <a:p>
            <a:pPr marL="342900" lvl="0" indent="-274319" algn="l" rtl="0">
              <a:spcBef>
                <a:spcPts val="272"/>
              </a:spcBef>
              <a:spcAft>
                <a:spcPts val="0"/>
              </a:spcAft>
              <a:buSzPct val="76000"/>
              <a:buChar char="🞇"/>
            </a:pPr>
            <a:r>
              <a:rPr lang="en-IE" sz="3400" b="1" dirty="0">
                <a:solidFill>
                  <a:srgbClr val="FF0000"/>
                </a:solidFill>
              </a:rPr>
              <a:t>The maximum number of places available in each Leaving Certificate Applied Class in the programme group is 16. </a:t>
            </a:r>
            <a:endParaRPr b="1" dirty="0">
              <a:solidFill>
                <a:srgbClr val="FF0000"/>
              </a:solidFill>
            </a:endParaRPr>
          </a:p>
          <a:p>
            <a:pPr marL="0" lvl="0" indent="0" algn="l" rtl="0">
              <a:spcBef>
                <a:spcPts val="272"/>
              </a:spcBef>
              <a:spcAft>
                <a:spcPts val="0"/>
              </a:spcAft>
              <a:buSzPct val="76000"/>
              <a:buNone/>
            </a:pPr>
            <a:r>
              <a:rPr lang="en-IE" sz="3400" dirty="0"/>
              <a:t> </a:t>
            </a:r>
            <a:endParaRPr dirty="0"/>
          </a:p>
          <a:p>
            <a:pPr marL="342900" lvl="0" indent="-274319" algn="l" rtl="0">
              <a:spcBef>
                <a:spcPts val="272"/>
              </a:spcBef>
              <a:spcAft>
                <a:spcPts val="0"/>
              </a:spcAft>
              <a:buSzPct val="76000"/>
              <a:buChar char="🞇"/>
            </a:pPr>
            <a:r>
              <a:rPr lang="en-IE" sz="3400" dirty="0"/>
              <a:t>The total number of students that can be accommodated in Leaving Certificate Applied in any school year will be determined by the Board of Management subject to the resources available to the school including physical classroom accommodation, class size, teaching and financial resources and is also subject to the capacity of the school to provide for the educational needs of those who apply for admission. </a:t>
            </a:r>
            <a:endParaRPr dirty="0"/>
          </a:p>
          <a:p>
            <a:pPr marL="342900" lvl="0" indent="-208686" algn="l" rtl="0">
              <a:spcBef>
                <a:spcPts val="272"/>
              </a:spcBef>
              <a:spcAft>
                <a:spcPts val="0"/>
              </a:spcAft>
              <a:buSzPct val="76000"/>
              <a:buNone/>
            </a:pPr>
            <a:endParaRPr sz="3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36"/>
        <p:cNvGrpSpPr/>
        <p:nvPr/>
      </p:nvGrpSpPr>
      <p:grpSpPr>
        <a:xfrm>
          <a:off x="0" y="0"/>
          <a:ext cx="0" cy="0"/>
          <a:chOff x="0" y="0"/>
          <a:chExt cx="0" cy="0"/>
        </a:xfrm>
      </p:grpSpPr>
      <p:sp>
        <p:nvSpPr>
          <p:cNvPr id="337" name="Google Shape;337;p23"/>
          <p:cNvSpPr/>
          <p:nvPr/>
        </p:nvSpPr>
        <p:spPr>
          <a:xfrm>
            <a:off x="560439" y="501445"/>
            <a:ext cx="7827985" cy="617256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endParaRPr lang="en-IE" sz="1800" dirty="0" smtClean="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800"/>
              <a:buFont typeface="Arial" panose="020B0604020202020204" pitchFamily="34" charset="0"/>
              <a:buChar char="•"/>
            </a:pPr>
            <a:r>
              <a:rPr lang="en-IE" sz="1600" dirty="0" smtClean="0">
                <a:solidFill>
                  <a:schemeClr val="dk1"/>
                </a:solidFill>
                <a:latin typeface="Century Gothic"/>
                <a:ea typeface="Century Gothic"/>
                <a:cs typeface="Century Gothic"/>
                <a:sym typeface="Century Gothic"/>
              </a:rPr>
              <a:t>The </a:t>
            </a:r>
            <a:r>
              <a:rPr lang="en-IE" sz="1600" dirty="0">
                <a:solidFill>
                  <a:schemeClr val="dk1"/>
                </a:solidFill>
                <a:latin typeface="Century Gothic"/>
                <a:ea typeface="Century Gothic"/>
                <a:cs typeface="Century Gothic"/>
                <a:sym typeface="Century Gothic"/>
              </a:rPr>
              <a:t>teaching staff will be advised of the list of applicants, and will be invited to offer professional advice and judgements in writing to the L.C.A. Selection Committee within a time schedule specified by the Programme Coordinator. </a:t>
            </a:r>
            <a:endParaRPr lang="en-IE" sz="1600" dirty="0" smtClean="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800"/>
              <a:buFont typeface="Arial"/>
              <a:buChar char="•"/>
            </a:pPr>
            <a:endParaRPr sz="1600" dirty="0"/>
          </a:p>
          <a:p>
            <a:pPr marL="285750" marR="0" lvl="0" indent="-285750" algn="l" rtl="0">
              <a:spcBef>
                <a:spcPts val="0"/>
              </a:spcBef>
              <a:spcAft>
                <a:spcPts val="0"/>
              </a:spcAft>
              <a:buClr>
                <a:schemeClr val="dk1"/>
              </a:buClr>
              <a:buSzPts val="1800"/>
              <a:buFont typeface="Arial"/>
              <a:buChar char="•"/>
            </a:pPr>
            <a:r>
              <a:rPr lang="en-IE" sz="1600" dirty="0">
                <a:solidFill>
                  <a:schemeClr val="dk1"/>
                </a:solidFill>
                <a:latin typeface="Century Gothic"/>
                <a:ea typeface="Century Gothic"/>
                <a:cs typeface="Century Gothic"/>
                <a:sym typeface="Century Gothic"/>
              </a:rPr>
              <a:t>All students who apply for Leaving Certificate Applied are called for </a:t>
            </a:r>
            <a:r>
              <a:rPr lang="en-IE" sz="1600" b="1" dirty="0">
                <a:solidFill>
                  <a:schemeClr val="tx1"/>
                </a:solidFill>
                <a:latin typeface="Century Gothic"/>
                <a:ea typeface="Century Gothic"/>
                <a:cs typeface="Century Gothic"/>
                <a:sym typeface="Century Gothic"/>
              </a:rPr>
              <a:t>interview, which are held in the College </a:t>
            </a:r>
            <a:r>
              <a:rPr lang="en-IE" sz="1600" b="1" dirty="0" smtClean="0">
                <a:solidFill>
                  <a:schemeClr val="tx1"/>
                </a:solidFill>
                <a:latin typeface="Century Gothic"/>
                <a:ea typeface="Century Gothic"/>
                <a:cs typeface="Century Gothic"/>
                <a:sym typeface="Century Gothic"/>
              </a:rPr>
              <a:t>during the week Jan</a:t>
            </a:r>
            <a:r>
              <a:rPr lang="en-IE" sz="1600" b="1" dirty="0" smtClean="0">
                <a:solidFill>
                  <a:schemeClr val="tx1"/>
                </a:solidFill>
                <a:latin typeface="Century Gothic"/>
                <a:ea typeface="Century Gothic"/>
                <a:cs typeface="Century Gothic"/>
                <a:sym typeface="Century Gothic"/>
              </a:rPr>
              <a:t> </a:t>
            </a:r>
            <a:r>
              <a:rPr lang="en-IE" sz="1600" b="1" dirty="0">
                <a:solidFill>
                  <a:schemeClr val="tx1"/>
                </a:solidFill>
                <a:latin typeface="Century Gothic"/>
                <a:ea typeface="Century Gothic"/>
                <a:cs typeface="Century Gothic"/>
                <a:sym typeface="Century Gothic"/>
              </a:rPr>
              <a:t>6</a:t>
            </a:r>
            <a:r>
              <a:rPr lang="en-IE" sz="1600" b="1" baseline="30000" dirty="0" smtClean="0">
                <a:solidFill>
                  <a:schemeClr val="tx1"/>
                </a:solidFill>
                <a:latin typeface="Century Gothic"/>
                <a:ea typeface="Century Gothic"/>
                <a:cs typeface="Century Gothic"/>
                <a:sym typeface="Century Gothic"/>
              </a:rPr>
              <a:t>th  </a:t>
            </a:r>
            <a:r>
              <a:rPr lang="en-IE" sz="1600" b="1" baseline="30000" dirty="0">
                <a:solidFill>
                  <a:schemeClr val="tx1"/>
                </a:solidFill>
                <a:latin typeface="Century Gothic"/>
                <a:ea typeface="Century Gothic"/>
                <a:cs typeface="Century Gothic"/>
                <a:sym typeface="Century Gothic"/>
              </a:rPr>
              <a:t>_</a:t>
            </a:r>
            <a:r>
              <a:rPr lang="en-IE" sz="1600" b="1" dirty="0">
                <a:solidFill>
                  <a:schemeClr val="tx1"/>
                </a:solidFill>
                <a:latin typeface="Century Gothic"/>
                <a:ea typeface="Century Gothic"/>
                <a:cs typeface="Century Gothic"/>
                <a:sym typeface="Century Gothic"/>
              </a:rPr>
              <a:t> </a:t>
            </a:r>
            <a:r>
              <a:rPr lang="en-IE" sz="1600" b="1" dirty="0" smtClean="0">
                <a:solidFill>
                  <a:schemeClr val="tx1"/>
                </a:solidFill>
                <a:latin typeface="Century Gothic"/>
                <a:ea typeface="Century Gothic"/>
                <a:cs typeface="Century Gothic"/>
                <a:sym typeface="Century Gothic"/>
              </a:rPr>
              <a:t>Jan</a:t>
            </a:r>
            <a:r>
              <a:rPr lang="en-IE" sz="1600" b="1" dirty="0" smtClean="0">
                <a:solidFill>
                  <a:schemeClr val="tx1"/>
                </a:solidFill>
                <a:latin typeface="Century Gothic"/>
                <a:ea typeface="Century Gothic"/>
                <a:cs typeface="Century Gothic"/>
                <a:sym typeface="Century Gothic"/>
              </a:rPr>
              <a:t> </a:t>
            </a:r>
            <a:r>
              <a:rPr lang="en-IE" sz="1600" b="1" dirty="0" smtClean="0">
                <a:solidFill>
                  <a:schemeClr val="tx1"/>
                </a:solidFill>
                <a:latin typeface="Century Gothic"/>
                <a:ea typeface="Century Gothic"/>
                <a:cs typeface="Century Gothic"/>
                <a:sym typeface="Century Gothic"/>
              </a:rPr>
              <a:t>10</a:t>
            </a:r>
            <a:r>
              <a:rPr lang="en-IE" sz="1600" b="1" baseline="30000" dirty="0" smtClean="0">
                <a:solidFill>
                  <a:schemeClr val="tx1"/>
                </a:solidFill>
                <a:latin typeface="Century Gothic"/>
                <a:ea typeface="Century Gothic"/>
                <a:cs typeface="Century Gothic"/>
                <a:sym typeface="Century Gothic"/>
              </a:rPr>
              <a:t>th  </a:t>
            </a:r>
            <a:r>
              <a:rPr lang="en-IE" sz="1600" b="1" dirty="0" smtClean="0">
                <a:solidFill>
                  <a:schemeClr val="tx1"/>
                </a:solidFill>
                <a:latin typeface="Century Gothic"/>
                <a:ea typeface="Century Gothic"/>
                <a:cs typeface="Century Gothic"/>
                <a:sym typeface="Century Gothic"/>
              </a:rPr>
              <a:t>2025. </a:t>
            </a:r>
            <a:endParaRPr lang="en-IE" sz="1600" b="1" dirty="0" smtClean="0">
              <a:solidFill>
                <a:schemeClr val="tx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800"/>
              <a:buFont typeface="Arial"/>
              <a:buChar char="•"/>
            </a:pPr>
            <a:endParaRPr lang="en-IE" sz="1600" dirty="0" smtClean="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800"/>
              <a:buFont typeface="Arial"/>
              <a:buChar char="•"/>
            </a:pPr>
            <a:r>
              <a:rPr lang="en-IE" sz="1600" dirty="0" smtClean="0">
                <a:solidFill>
                  <a:schemeClr val="dk1"/>
                </a:solidFill>
                <a:latin typeface="Century Gothic"/>
                <a:ea typeface="Century Gothic"/>
                <a:cs typeface="Century Gothic"/>
                <a:sym typeface="Century Gothic"/>
              </a:rPr>
              <a:t>The Selection </a:t>
            </a:r>
            <a:r>
              <a:rPr lang="en-IE" sz="1600" dirty="0">
                <a:solidFill>
                  <a:schemeClr val="dk1"/>
                </a:solidFill>
                <a:latin typeface="Century Gothic"/>
                <a:ea typeface="Century Gothic"/>
                <a:cs typeface="Century Gothic"/>
                <a:sym typeface="Century Gothic"/>
              </a:rPr>
              <a:t>Committee, which includes the Leaving Certificate Applied Coordinator and the Guidance Counsellor, will process all applications received as per the Criteria for Admission and the Marking Scheme outlined below and applicants will be listed in order of merit based on marks received. </a:t>
            </a:r>
          </a:p>
          <a:p>
            <a:pPr marR="0" lvl="0" algn="l" rtl="0">
              <a:spcBef>
                <a:spcPts val="0"/>
              </a:spcBef>
              <a:spcAft>
                <a:spcPts val="0"/>
              </a:spcAft>
              <a:buClr>
                <a:schemeClr val="dk1"/>
              </a:buClr>
              <a:buSzPts val="1800"/>
            </a:pPr>
            <a:endParaRPr sz="1600" dirty="0"/>
          </a:p>
          <a:p>
            <a:pPr marL="285750" marR="0" lvl="0" indent="-285750" algn="l" rtl="0">
              <a:spcBef>
                <a:spcPts val="0"/>
              </a:spcBef>
              <a:spcAft>
                <a:spcPts val="0"/>
              </a:spcAft>
              <a:buClr>
                <a:schemeClr val="dk1"/>
              </a:buClr>
              <a:buSzPts val="1800"/>
              <a:buFont typeface="Arial"/>
              <a:buChar char="•"/>
            </a:pPr>
            <a:r>
              <a:rPr lang="en-IE" sz="1600" dirty="0">
                <a:solidFill>
                  <a:schemeClr val="dk1"/>
                </a:solidFill>
                <a:latin typeface="Century Gothic"/>
                <a:ea typeface="Century Gothic"/>
                <a:cs typeface="Century Gothic"/>
                <a:sym typeface="Century Gothic"/>
              </a:rPr>
              <a:t>When there are more applicants than available places, a waiting list based on the order of merit will apply. Once all students have accepted their place in Leaving Certificate Applied and the quota (as set out by the Board of Management) has been reached, the waiting list will cease on the second week of September of that academic year.  In this way, students will be enabled to settle into their various programmes / year groups. </a:t>
            </a:r>
            <a:endParaRPr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41"/>
        <p:cNvGrpSpPr/>
        <p:nvPr/>
      </p:nvGrpSpPr>
      <p:grpSpPr>
        <a:xfrm>
          <a:off x="0" y="0"/>
          <a:ext cx="0" cy="0"/>
          <a:chOff x="0" y="0"/>
          <a:chExt cx="0" cy="0"/>
        </a:xfrm>
      </p:grpSpPr>
      <p:sp>
        <p:nvSpPr>
          <p:cNvPr id="342" name="Google Shape;342;p24"/>
          <p:cNvSpPr/>
          <p:nvPr/>
        </p:nvSpPr>
        <p:spPr>
          <a:xfrm>
            <a:off x="422787" y="835742"/>
            <a:ext cx="8083624" cy="550606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Font typeface="Arial" panose="020B0604020202020204" pitchFamily="34" charset="0"/>
              <a:buChar char="•"/>
            </a:pPr>
            <a:r>
              <a:rPr lang="en-IE" sz="2000" dirty="0">
                <a:solidFill>
                  <a:schemeClr val="dk1"/>
                </a:solidFill>
                <a:latin typeface="Century Gothic"/>
                <a:ea typeface="Century Gothic"/>
                <a:cs typeface="Century Gothic"/>
                <a:sym typeface="Century Gothic"/>
              </a:rPr>
              <a:t>All applications are reviewed and all students are invited to present for interview. </a:t>
            </a:r>
            <a:endParaRPr sz="2000" dirty="0"/>
          </a:p>
          <a:p>
            <a:pPr marL="285750" marR="0" lvl="0" indent="-285750" algn="l" rtl="0">
              <a:spcBef>
                <a:spcPts val="0"/>
              </a:spcBef>
              <a:spcAft>
                <a:spcPts val="0"/>
              </a:spcAft>
              <a:buFont typeface="Arial" panose="020B0604020202020204" pitchFamily="34" charset="0"/>
              <a:buChar char="•"/>
            </a:pPr>
            <a:r>
              <a:rPr lang="en-IE" sz="2000" dirty="0">
                <a:solidFill>
                  <a:schemeClr val="dk1"/>
                </a:solidFill>
                <a:latin typeface="Century Gothic"/>
                <a:ea typeface="Century Gothic"/>
                <a:cs typeface="Century Gothic"/>
                <a:sym typeface="Century Gothic"/>
              </a:rPr>
              <a:t>A student is assessed as suitable for the programme based on how well he meets the criteria outlined below: </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000"/>
              <a:buFont typeface="Arial"/>
              <a:buChar char="•"/>
            </a:pPr>
            <a:r>
              <a:rPr lang="en-IE" sz="2000" dirty="0">
                <a:solidFill>
                  <a:schemeClr val="dk1"/>
                </a:solidFill>
                <a:latin typeface="Century Gothic"/>
                <a:ea typeface="Century Gothic"/>
                <a:cs typeface="Century Gothic"/>
                <a:sym typeface="Century Gothic"/>
              </a:rPr>
              <a:t>The student’s record of compliance with the School’s Code of Behaviour </a:t>
            </a:r>
            <a:endParaRPr sz="2000" dirty="0"/>
          </a:p>
          <a:p>
            <a:pPr marL="285750" marR="0" lvl="0" indent="-285750" algn="l" rtl="0">
              <a:spcBef>
                <a:spcPts val="0"/>
              </a:spcBef>
              <a:spcAft>
                <a:spcPts val="0"/>
              </a:spcAft>
              <a:buClr>
                <a:schemeClr val="dk1"/>
              </a:buClr>
              <a:buSzPts val="2000"/>
              <a:buFont typeface="Arial"/>
              <a:buChar char="•"/>
            </a:pPr>
            <a:r>
              <a:rPr lang="en-IE" sz="2000" dirty="0">
                <a:solidFill>
                  <a:schemeClr val="dk1"/>
                </a:solidFill>
                <a:latin typeface="Century Gothic"/>
                <a:ea typeface="Century Gothic"/>
                <a:cs typeface="Century Gothic"/>
                <a:sym typeface="Century Gothic"/>
              </a:rPr>
              <a:t>A demonstrated ability to meet the 90% attendance requirement for this course.</a:t>
            </a:r>
            <a:endParaRPr sz="2000" dirty="0"/>
          </a:p>
          <a:p>
            <a:pPr marL="285750" marR="0" lvl="0" indent="-285750" algn="l" rtl="0">
              <a:spcBef>
                <a:spcPts val="0"/>
              </a:spcBef>
              <a:spcAft>
                <a:spcPts val="0"/>
              </a:spcAft>
              <a:buClr>
                <a:schemeClr val="dk1"/>
              </a:buClr>
              <a:buSzPts val="2000"/>
              <a:buFont typeface="Arial"/>
              <a:buChar char="•"/>
            </a:pPr>
            <a:r>
              <a:rPr lang="en-IE" sz="2000" dirty="0">
                <a:solidFill>
                  <a:schemeClr val="dk1"/>
                </a:solidFill>
                <a:latin typeface="Century Gothic"/>
                <a:ea typeface="Century Gothic"/>
                <a:cs typeface="Century Gothic"/>
                <a:sym typeface="Century Gothic"/>
              </a:rPr>
              <a:t>The student’s performance at interview</a:t>
            </a:r>
            <a:endParaRPr sz="2000" dirty="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2000"/>
              <a:buFont typeface="Arial"/>
              <a:buChar char="•"/>
            </a:pPr>
            <a:r>
              <a:rPr lang="en-IE" sz="2000" dirty="0">
                <a:solidFill>
                  <a:schemeClr val="dk1"/>
                </a:solidFill>
                <a:latin typeface="Century Gothic"/>
                <a:ea typeface="Century Gothic"/>
                <a:cs typeface="Century Gothic"/>
                <a:sym typeface="Century Gothic"/>
              </a:rPr>
              <a:t>The student’s expressed level of interest in the Leaving Certificate Applied programme.</a:t>
            </a:r>
            <a:endParaRPr sz="2000" dirty="0"/>
          </a:p>
          <a:p>
            <a:pPr marL="285750" marR="0" lvl="0" indent="-285750" algn="l" rtl="0">
              <a:spcBef>
                <a:spcPts val="0"/>
              </a:spcBef>
              <a:spcAft>
                <a:spcPts val="0"/>
              </a:spcAft>
              <a:buClr>
                <a:schemeClr val="dk1"/>
              </a:buClr>
              <a:buSzPts val="2000"/>
              <a:buFont typeface="Arial"/>
              <a:buChar char="•"/>
            </a:pPr>
            <a:r>
              <a:rPr lang="en-IE" sz="2000" dirty="0">
                <a:solidFill>
                  <a:schemeClr val="dk1"/>
                </a:solidFill>
                <a:latin typeface="Century Gothic"/>
                <a:ea typeface="Century Gothic"/>
                <a:cs typeface="Century Gothic"/>
                <a:sym typeface="Century Gothic"/>
              </a:rPr>
              <a:t>The recommendations of the student’s teachers</a:t>
            </a:r>
            <a:endParaRPr sz="2000" dirty="0"/>
          </a:p>
          <a:p>
            <a:pPr marL="285750" marR="0" lvl="0" indent="-285750" algn="l" rtl="0">
              <a:spcBef>
                <a:spcPts val="0"/>
              </a:spcBef>
              <a:spcAft>
                <a:spcPts val="0"/>
              </a:spcAft>
              <a:buClr>
                <a:schemeClr val="dk1"/>
              </a:buClr>
              <a:buSzPts val="2000"/>
              <a:buFont typeface="Arial"/>
              <a:buChar char="•"/>
            </a:pPr>
            <a:r>
              <a:rPr lang="en-IE" sz="2000" dirty="0">
                <a:solidFill>
                  <a:schemeClr val="dk1"/>
                </a:solidFill>
                <a:latin typeface="Century Gothic"/>
                <a:ea typeface="Century Gothic"/>
                <a:cs typeface="Century Gothic"/>
                <a:sym typeface="Century Gothic"/>
              </a:rPr>
              <a:t>The student’s class work record (completion of projects, capacity to meet deadlines, etc.) </a:t>
            </a:r>
            <a:endParaRPr sz="2000" dirty="0"/>
          </a:p>
          <a:p>
            <a:pPr marL="0" marR="0" lvl="0" indent="0" algn="l" rtl="0">
              <a:spcBef>
                <a:spcPts val="0"/>
              </a:spcBef>
              <a:spcAft>
                <a:spcPts val="0"/>
              </a:spcAft>
              <a:buNone/>
            </a:pPr>
            <a:r>
              <a:rPr lang="en-IE" sz="2000" dirty="0">
                <a:solidFill>
                  <a:schemeClr val="dk1"/>
                </a:solidFill>
                <a:latin typeface="Century Gothic"/>
                <a:ea typeface="Century Gothic"/>
                <a:cs typeface="Century Gothic"/>
                <a:sym typeface="Century Gothic"/>
              </a:rPr>
              <a:t> </a:t>
            </a:r>
            <a:endParaRP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46"/>
        <p:cNvGrpSpPr/>
        <p:nvPr/>
      </p:nvGrpSpPr>
      <p:grpSpPr>
        <a:xfrm>
          <a:off x="0" y="0"/>
          <a:ext cx="0" cy="0"/>
          <a:chOff x="0" y="0"/>
          <a:chExt cx="0" cy="0"/>
        </a:xfrm>
      </p:grpSpPr>
      <p:sp>
        <p:nvSpPr>
          <p:cNvPr id="347" name="Google Shape;347;p25"/>
          <p:cNvSpPr/>
          <p:nvPr/>
        </p:nvSpPr>
        <p:spPr>
          <a:xfrm>
            <a:off x="629265" y="422787"/>
            <a:ext cx="7471127" cy="7564215"/>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panose="020B0604020202020204" pitchFamily="34" charset="0"/>
              <a:buChar char="•"/>
            </a:pPr>
            <a:r>
              <a:rPr lang="en-IE" sz="2000" dirty="0" smtClean="0">
                <a:solidFill>
                  <a:schemeClr val="dk1"/>
                </a:solidFill>
                <a:latin typeface="Century Gothic"/>
                <a:ea typeface="Century Gothic"/>
                <a:cs typeface="Century Gothic"/>
                <a:sym typeface="Century Gothic"/>
              </a:rPr>
              <a:t>Where </a:t>
            </a:r>
            <a:r>
              <a:rPr lang="en-IE" sz="2000" dirty="0">
                <a:solidFill>
                  <a:schemeClr val="dk1"/>
                </a:solidFill>
                <a:latin typeface="Century Gothic"/>
                <a:ea typeface="Century Gothic"/>
                <a:cs typeface="Century Gothic"/>
                <a:sym typeface="Century Gothic"/>
              </a:rPr>
              <a:t>a student is deemed to be unsuitable for Leaving Certificate Applied and fails to meet the most basic aspects of the selection criteria (e.g. failure to meaningfully engage with the Application process, serious breaches of Code of Behaviour), he will be informed in writing of his unsuitability for the programme and advised to consult with the Guidance Counsellor regarding the pursuit of other senior cycle options. </a:t>
            </a: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285750" marR="0" lvl="0" indent="-285750" algn="l" rtl="0">
              <a:spcBef>
                <a:spcPts val="0"/>
              </a:spcBef>
              <a:spcAft>
                <a:spcPts val="0"/>
              </a:spcAft>
              <a:buClr>
                <a:schemeClr val="dk1"/>
              </a:buClr>
              <a:buSzPts val="1800"/>
              <a:buFont typeface="Arial"/>
              <a:buChar char="•"/>
            </a:pPr>
            <a:r>
              <a:rPr lang="en-IE" sz="2000" dirty="0">
                <a:solidFill>
                  <a:schemeClr val="dk1"/>
                </a:solidFill>
                <a:latin typeface="Century Gothic"/>
                <a:ea typeface="Century Gothic"/>
                <a:cs typeface="Century Gothic"/>
                <a:sym typeface="Century Gothic"/>
              </a:rPr>
              <a:t>The number of students that can be accommodated in Leaving Certificate Applied will be decided by the school’s Board of Management on an annual basis. </a:t>
            </a:r>
            <a:endParaRPr sz="2000" dirty="0"/>
          </a:p>
          <a:p>
            <a:pPr marL="0" marR="0" lvl="0" indent="0" algn="l" rtl="0">
              <a:spcBef>
                <a:spcPts val="0"/>
              </a:spcBef>
              <a:spcAft>
                <a:spcPts val="0"/>
              </a:spcAft>
              <a:buNone/>
            </a:pPr>
            <a:r>
              <a:rPr lang="en-IE" sz="2000" dirty="0">
                <a:solidFill>
                  <a:schemeClr val="dk1"/>
                </a:solidFill>
                <a:latin typeface="Century Gothic"/>
                <a:ea typeface="Century Gothic"/>
                <a:cs typeface="Century Gothic"/>
                <a:sym typeface="Century Gothic"/>
              </a:rPr>
              <a:t> </a:t>
            </a:r>
            <a:endParaRPr sz="2000" dirty="0"/>
          </a:p>
          <a:p>
            <a:pPr marL="285750" marR="0" lvl="0" indent="-285750" algn="l" rtl="0">
              <a:spcBef>
                <a:spcPts val="0"/>
              </a:spcBef>
              <a:spcAft>
                <a:spcPts val="0"/>
              </a:spcAft>
              <a:buClr>
                <a:schemeClr val="dk1"/>
              </a:buClr>
              <a:buSzPts val="1800"/>
              <a:buFont typeface="Arial"/>
              <a:buChar char="•"/>
            </a:pPr>
            <a:r>
              <a:rPr lang="en-IE" sz="2000" dirty="0">
                <a:solidFill>
                  <a:schemeClr val="dk1"/>
                </a:solidFill>
                <a:latin typeface="Century Gothic"/>
                <a:ea typeface="Century Gothic"/>
                <a:cs typeface="Century Gothic"/>
                <a:sym typeface="Century Gothic"/>
              </a:rPr>
              <a:t>Each applicant will be considered on his own merit. In order to be considered for the programme, the student must </a:t>
            </a:r>
            <a:r>
              <a:rPr lang="en-IE" sz="2000" dirty="0">
                <a:solidFill>
                  <a:schemeClr val="tx1"/>
                </a:solidFill>
                <a:latin typeface="Century Gothic"/>
                <a:ea typeface="Century Gothic"/>
                <a:cs typeface="Century Gothic"/>
                <a:sym typeface="Century Gothic"/>
              </a:rPr>
              <a:t>complete </a:t>
            </a:r>
            <a:r>
              <a:rPr lang="en-IE" sz="2000" b="1" dirty="0">
                <a:solidFill>
                  <a:schemeClr val="tx1"/>
                </a:solidFill>
                <a:latin typeface="Century Gothic"/>
                <a:ea typeface="Century Gothic"/>
                <a:cs typeface="Century Gothic"/>
                <a:sym typeface="Century Gothic"/>
              </a:rPr>
              <a:t>the Application Form within the deadline specified and return it to the office by </a:t>
            </a:r>
            <a:r>
              <a:rPr lang="en-IE" sz="2000" b="1" dirty="0" smtClean="0">
                <a:solidFill>
                  <a:schemeClr val="tx1"/>
                </a:solidFill>
                <a:latin typeface="Century Gothic"/>
                <a:ea typeface="Century Gothic"/>
                <a:cs typeface="Century Gothic"/>
                <a:sym typeface="Century Gothic"/>
              </a:rPr>
              <a:t>Thursday19</a:t>
            </a:r>
            <a:r>
              <a:rPr lang="en-IE" sz="2000" b="1" baseline="30000" dirty="0" smtClean="0">
                <a:solidFill>
                  <a:schemeClr val="tx1"/>
                </a:solidFill>
                <a:latin typeface="Century Gothic"/>
                <a:ea typeface="Century Gothic"/>
                <a:cs typeface="Century Gothic"/>
                <a:sym typeface="Century Gothic"/>
              </a:rPr>
              <a:t>th</a:t>
            </a:r>
            <a:r>
              <a:rPr lang="en-IE" sz="2000" dirty="0" smtClean="0">
                <a:solidFill>
                  <a:schemeClr val="tx1"/>
                </a:solidFill>
                <a:latin typeface="Century Gothic"/>
                <a:ea typeface="Century Gothic"/>
                <a:cs typeface="Century Gothic"/>
                <a:sym typeface="Century Gothic"/>
              </a:rPr>
              <a:t> </a:t>
            </a:r>
            <a:r>
              <a:rPr lang="en-IE" sz="2000" b="1" dirty="0" smtClean="0">
                <a:solidFill>
                  <a:schemeClr val="tx1"/>
                </a:solidFill>
                <a:latin typeface="Century Gothic"/>
                <a:ea typeface="Century Gothic"/>
                <a:cs typeface="Century Gothic"/>
                <a:sym typeface="Century Gothic"/>
              </a:rPr>
              <a:t>December</a:t>
            </a:r>
            <a:r>
              <a:rPr lang="en-IE" sz="2000" b="1" dirty="0" smtClean="0">
                <a:solidFill>
                  <a:schemeClr val="tx1"/>
                </a:solidFill>
                <a:latin typeface="Century Gothic"/>
                <a:ea typeface="Century Gothic"/>
                <a:cs typeface="Century Gothic"/>
                <a:sym typeface="Century Gothic"/>
              </a:rPr>
              <a:t> </a:t>
            </a:r>
            <a:r>
              <a:rPr lang="en-IE" sz="2000" b="1" dirty="0" smtClean="0">
                <a:solidFill>
                  <a:schemeClr val="tx1"/>
                </a:solidFill>
                <a:latin typeface="Century Gothic"/>
                <a:ea typeface="Century Gothic"/>
                <a:cs typeface="Century Gothic"/>
                <a:sym typeface="Century Gothic"/>
              </a:rPr>
              <a:t>2024.</a:t>
            </a:r>
            <a:endParaRPr sz="2000" b="1" dirty="0">
              <a:solidFill>
                <a:schemeClr val="tx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 </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51"/>
        <p:cNvGrpSpPr/>
        <p:nvPr/>
      </p:nvGrpSpPr>
      <p:grpSpPr>
        <a:xfrm>
          <a:off x="0" y="0"/>
          <a:ext cx="0" cy="0"/>
          <a:chOff x="0" y="0"/>
          <a:chExt cx="0" cy="0"/>
        </a:xfrm>
      </p:grpSpPr>
      <p:sp>
        <p:nvSpPr>
          <p:cNvPr id="352" name="Google Shape;352;p26"/>
          <p:cNvSpPr/>
          <p:nvPr/>
        </p:nvSpPr>
        <p:spPr>
          <a:xfrm>
            <a:off x="294968" y="491613"/>
            <a:ext cx="8381487" cy="61823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b="1" dirty="0">
                <a:solidFill>
                  <a:schemeClr val="dk1"/>
                </a:solidFill>
                <a:latin typeface="Century Gothic"/>
                <a:ea typeface="Century Gothic"/>
                <a:cs typeface="Century Gothic"/>
                <a:sym typeface="Century Gothic"/>
              </a:rPr>
              <a:t>Offer &amp; Acceptance of Places</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After the interview, all students will be informed by letter of the outcome of their application within 10 school days of completion of the application process. Unsuccessful applicants will be informed in writing within the same time frame and will be advised of their right to appeal the decision to the Board of Management. See Appeals Process below.</a:t>
            </a:r>
            <a:endParaRPr sz="1800" dirty="0"/>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 The student will receive </a:t>
            </a:r>
            <a:r>
              <a:rPr lang="en-IE" sz="1800" b="1" dirty="0">
                <a:solidFill>
                  <a:schemeClr val="dk1"/>
                </a:solidFill>
                <a:latin typeface="Century Gothic"/>
                <a:ea typeface="Century Gothic"/>
                <a:cs typeface="Century Gothic"/>
                <a:sym typeface="Century Gothic"/>
              </a:rPr>
              <a:t>one</a:t>
            </a:r>
            <a:r>
              <a:rPr lang="en-IE" sz="1800" dirty="0">
                <a:solidFill>
                  <a:schemeClr val="dk1"/>
                </a:solidFill>
                <a:latin typeface="Century Gothic"/>
                <a:ea typeface="Century Gothic"/>
                <a:cs typeface="Century Gothic"/>
                <a:sym typeface="Century Gothic"/>
              </a:rPr>
              <a:t> of the following responses regarding his application: </a:t>
            </a:r>
            <a:endParaRPr sz="1800" dirty="0"/>
          </a:p>
          <a:p>
            <a:pPr marL="0" marR="0" lvl="0" indent="0" algn="l" rtl="0">
              <a:spcBef>
                <a:spcPts val="0"/>
              </a:spcBef>
              <a:spcAft>
                <a:spcPts val="0"/>
              </a:spcAft>
              <a:buNone/>
            </a:pPr>
            <a:r>
              <a:rPr lang="en-IE" sz="1800" b="1" dirty="0">
                <a:solidFill>
                  <a:schemeClr val="dk1"/>
                </a:solidFill>
                <a:latin typeface="Century Gothic"/>
                <a:ea typeface="Century Gothic"/>
                <a:cs typeface="Century Gothic"/>
                <a:sym typeface="Century Gothic"/>
              </a:rPr>
              <a:t>1</a:t>
            </a:r>
            <a:r>
              <a:rPr lang="en-IE" sz="1800" dirty="0">
                <a:solidFill>
                  <a:schemeClr val="dk1"/>
                </a:solidFill>
                <a:latin typeface="Century Gothic"/>
                <a:ea typeface="Century Gothic"/>
                <a:cs typeface="Century Gothic"/>
                <a:sym typeface="Century Gothic"/>
              </a:rPr>
              <a:t>. He will be informed that he has secured his place in the Leaving Certificate Applied programme for the following academic year. Within the date specified, he must then submit the following to the School Office:</a:t>
            </a:r>
            <a:endParaRPr sz="1800" dirty="0"/>
          </a:p>
          <a:p>
            <a:pPr marL="285750" marR="0" lvl="0" indent="-285750" algn="l" rtl="0">
              <a:spcBef>
                <a:spcPts val="0"/>
              </a:spcBef>
              <a:spcAft>
                <a:spcPts val="0"/>
              </a:spcAft>
              <a:buClr>
                <a:schemeClr val="dk1"/>
              </a:buClr>
              <a:buSzPts val="1800"/>
              <a:buFont typeface="Arial"/>
              <a:buChar char="•"/>
            </a:pPr>
            <a:r>
              <a:rPr lang="en-IE" sz="1800" dirty="0">
                <a:solidFill>
                  <a:schemeClr val="dk1"/>
                </a:solidFill>
                <a:latin typeface="Century Gothic"/>
                <a:ea typeface="Century Gothic"/>
                <a:cs typeface="Century Gothic"/>
                <a:sym typeface="Century Gothic"/>
              </a:rPr>
              <a:t>Completed Acceptance Form </a:t>
            </a:r>
            <a:endParaRPr sz="1800" dirty="0"/>
          </a:p>
          <a:p>
            <a:pPr marL="285750" marR="0" lvl="0" indent="-285750" algn="l" rtl="0">
              <a:spcBef>
                <a:spcPts val="0"/>
              </a:spcBef>
              <a:spcAft>
                <a:spcPts val="0"/>
              </a:spcAft>
              <a:buClr>
                <a:schemeClr val="dk1"/>
              </a:buClr>
              <a:buSzPts val="1800"/>
              <a:buFont typeface="Arial"/>
              <a:buChar char="•"/>
            </a:pPr>
            <a:r>
              <a:rPr lang="en-IE" sz="1800" dirty="0">
                <a:solidFill>
                  <a:schemeClr val="dk1"/>
                </a:solidFill>
                <a:latin typeface="Century Gothic"/>
                <a:ea typeface="Century Gothic"/>
                <a:cs typeface="Century Gothic"/>
                <a:sym typeface="Century Gothic"/>
              </a:rPr>
              <a:t>Completed LCA Contract </a:t>
            </a:r>
            <a:endParaRPr sz="1800" dirty="0"/>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These forms must be signed by the applicant and witnessed by a parent/guardian</a:t>
            </a:r>
            <a:r>
              <a:rPr lang="en-IE" sz="1800" dirty="0">
                <a:solidFill>
                  <a:schemeClr val="tx1"/>
                </a:solidFill>
                <a:latin typeface="Century Gothic"/>
                <a:ea typeface="Century Gothic"/>
                <a:cs typeface="Century Gothic"/>
                <a:sym typeface="Century Gothic"/>
              </a:rPr>
              <a:t>. </a:t>
            </a:r>
            <a:r>
              <a:rPr lang="en-IE" sz="1800" b="1" dirty="0">
                <a:solidFill>
                  <a:schemeClr val="tx1"/>
                </a:solidFill>
                <a:latin typeface="Century Gothic"/>
                <a:ea typeface="Century Gothic"/>
                <a:cs typeface="Century Gothic"/>
                <a:sym typeface="Century Gothic"/>
              </a:rPr>
              <a:t>Failure to return these forms to the School Office within the specified time frame</a:t>
            </a:r>
            <a:r>
              <a:rPr lang="en-IE" sz="1800" dirty="0">
                <a:solidFill>
                  <a:schemeClr val="tx1"/>
                </a:solidFill>
                <a:latin typeface="Century Gothic"/>
                <a:ea typeface="Century Gothic"/>
                <a:cs typeface="Century Gothic"/>
                <a:sym typeface="Century Gothic"/>
              </a:rPr>
              <a:t> (</a:t>
            </a:r>
            <a:r>
              <a:rPr lang="en-IE" sz="1800" b="1" dirty="0">
                <a:solidFill>
                  <a:schemeClr val="tx1"/>
                </a:solidFill>
                <a:latin typeface="Century Gothic"/>
                <a:ea typeface="Century Gothic"/>
                <a:cs typeface="Century Gothic"/>
                <a:sym typeface="Century Gothic"/>
              </a:rPr>
              <a:t>the deadline for the academic year </a:t>
            </a:r>
            <a:r>
              <a:rPr lang="en-IE" sz="1800" b="1" dirty="0" smtClean="0">
                <a:solidFill>
                  <a:schemeClr val="tx1"/>
                </a:solidFill>
                <a:latin typeface="Century Gothic"/>
                <a:ea typeface="Century Gothic"/>
                <a:cs typeface="Century Gothic"/>
                <a:sym typeface="Century Gothic"/>
              </a:rPr>
              <a:t>2025/2026 </a:t>
            </a:r>
            <a:r>
              <a:rPr lang="en-IE" sz="1800" b="1" dirty="0">
                <a:solidFill>
                  <a:schemeClr val="tx1"/>
                </a:solidFill>
                <a:latin typeface="Century Gothic"/>
                <a:ea typeface="Century Gothic"/>
                <a:cs typeface="Century Gothic"/>
                <a:sym typeface="Century Gothic"/>
              </a:rPr>
              <a:t>is </a:t>
            </a:r>
            <a:r>
              <a:rPr lang="en-IE" sz="1800" b="1" dirty="0" smtClean="0">
                <a:solidFill>
                  <a:schemeClr val="tx1"/>
                </a:solidFill>
                <a:latin typeface="Century Gothic"/>
                <a:ea typeface="Century Gothic"/>
                <a:cs typeface="Century Gothic"/>
                <a:sym typeface="Century Gothic"/>
              </a:rPr>
              <a:t>Friday 24</a:t>
            </a:r>
            <a:r>
              <a:rPr lang="en-IE" sz="1800" b="1" baseline="30000" dirty="0" smtClean="0">
                <a:solidFill>
                  <a:schemeClr val="tx1"/>
                </a:solidFill>
                <a:latin typeface="Century Gothic"/>
                <a:ea typeface="Century Gothic"/>
                <a:cs typeface="Century Gothic"/>
                <a:sym typeface="Century Gothic"/>
              </a:rPr>
              <a:t>th</a:t>
            </a:r>
            <a:r>
              <a:rPr lang="en-IE" sz="1800" b="1" dirty="0" smtClean="0">
                <a:solidFill>
                  <a:schemeClr val="tx1"/>
                </a:solidFill>
                <a:latin typeface="Century Gothic"/>
                <a:ea typeface="Century Gothic"/>
                <a:cs typeface="Century Gothic"/>
                <a:sym typeface="Century Gothic"/>
              </a:rPr>
              <a:t> Jan) </a:t>
            </a:r>
            <a:r>
              <a:rPr lang="en-IE" sz="1800" b="1" dirty="0">
                <a:solidFill>
                  <a:schemeClr val="tx1"/>
                </a:solidFill>
                <a:latin typeface="Century Gothic"/>
                <a:ea typeface="Century Gothic"/>
                <a:cs typeface="Century Gothic"/>
                <a:sym typeface="Century Gothic"/>
              </a:rPr>
              <a:t>will result in the student’s offer of a place being forfeited</a:t>
            </a:r>
            <a:r>
              <a:rPr lang="en-IE" sz="1800" b="1" dirty="0">
                <a:solidFill>
                  <a:srgbClr val="FF0000"/>
                </a:solidFill>
                <a:latin typeface="Century Gothic"/>
                <a:ea typeface="Century Gothic"/>
                <a:cs typeface="Century Gothic"/>
                <a:sym typeface="Century Gothic"/>
              </a:rPr>
              <a:t> </a:t>
            </a:r>
            <a:r>
              <a:rPr lang="en-IE" sz="1800" dirty="0">
                <a:solidFill>
                  <a:schemeClr val="dk1"/>
                </a:solidFill>
                <a:latin typeface="Century Gothic"/>
                <a:ea typeface="Century Gothic"/>
                <a:cs typeface="Century Gothic"/>
                <a:sym typeface="Century Gothic"/>
              </a:rPr>
              <a:t>and the place will be offered to the next student on the waiting list</a:t>
            </a:r>
            <a:r>
              <a:rPr lang="en-IE" sz="1800" b="1" dirty="0">
                <a:solidFill>
                  <a:schemeClr val="dk1"/>
                </a:solidFill>
                <a:latin typeface="Century Gothic"/>
                <a:ea typeface="Century Gothic"/>
                <a:cs typeface="Century Gothic"/>
                <a:sym typeface="Century Gothic"/>
              </a:rPr>
              <a:t>.</a:t>
            </a:r>
            <a:endParaRPr sz="1800"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 </a:t>
            </a:r>
            <a:endParaRPr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381000" y="381000"/>
            <a:ext cx="7477125" cy="16764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000"/>
              <a:buFont typeface="Century Gothic"/>
              <a:buNone/>
            </a:pPr>
            <a:r>
              <a:rPr lang="en-IE" b="1">
                <a:solidFill>
                  <a:schemeClr val="dk1"/>
                </a:solidFill>
              </a:rPr>
              <a:t>What is the Leaving Certificate Applied?</a:t>
            </a:r>
            <a:endParaRPr>
              <a:solidFill>
                <a:schemeClr val="dk1"/>
              </a:solidFill>
            </a:endParaRPr>
          </a:p>
        </p:txBody>
      </p:sp>
      <p:sp>
        <p:nvSpPr>
          <p:cNvPr id="271" name="Google Shape;271;p15"/>
          <p:cNvSpPr txBox="1">
            <a:spLocks noGrp="1"/>
          </p:cNvSpPr>
          <p:nvPr>
            <p:ph idx="1"/>
          </p:nvPr>
        </p:nvSpPr>
        <p:spPr>
          <a:xfrm>
            <a:off x="560439" y="2725379"/>
            <a:ext cx="8227961" cy="3321460"/>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1824"/>
              <a:buChar char="🞇"/>
            </a:pPr>
            <a:r>
              <a:rPr lang="en-IE" sz="2400" dirty="0"/>
              <a:t>It is a distinct, self-contained two-year Leaving Certificate programme aimed at preparing students for adult and working life</a:t>
            </a:r>
            <a:endParaRPr sz="2400" dirty="0"/>
          </a:p>
          <a:p>
            <a:pPr marL="342900" lvl="0" indent="-274319" algn="l" rtl="0">
              <a:spcBef>
                <a:spcPts val="1200"/>
              </a:spcBef>
              <a:spcAft>
                <a:spcPts val="0"/>
              </a:spcAft>
              <a:buSzPts val="1824"/>
              <a:buChar char="🞇"/>
            </a:pPr>
            <a:r>
              <a:rPr lang="en-IE" sz="2400" dirty="0"/>
              <a:t>It emphasises forms of achievement and excellence which the Established Leaving Certificate has not recognised in the past</a:t>
            </a:r>
            <a:endParaRPr sz="2400" b="1" dirty="0"/>
          </a:p>
          <a:p>
            <a:pPr marL="342900" lvl="0" indent="-158496" algn="l" rtl="0">
              <a:spcBef>
                <a:spcPts val="480"/>
              </a:spcBef>
              <a:spcAft>
                <a:spcPts val="0"/>
              </a:spcAft>
              <a:buSzPts val="1824"/>
              <a:buNone/>
            </a:pPr>
            <a:endParaRPr sz="2400" dirty="0"/>
          </a:p>
        </p:txBody>
      </p:sp>
      <p:sp>
        <p:nvSpPr>
          <p:cNvPr id="272" name="Google Shape;272;p15"/>
          <p:cNvSpPr txBox="1"/>
          <p:nvPr/>
        </p:nvSpPr>
        <p:spPr>
          <a:xfrm>
            <a:off x="0" y="6400800"/>
            <a:ext cx="3311525"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 calcmode="lin" valueType="num">
                                      <p:cBhvr additive="base">
                                        <p:cTn id="7" dur="500"/>
                                        <p:tgtEl>
                                          <p:spTgt spid="2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 calcmode="lin" valueType="num">
                                      <p:cBhvr additive="base">
                                        <p:cTn id="12" dur="500"/>
                                        <p:tgtEl>
                                          <p:spTgt spid="2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1">
                                            <p:txEl>
                                              <p:pRg st="2" end="2"/>
                                            </p:txEl>
                                          </p:spTgt>
                                        </p:tgtEl>
                                        <p:attrNameLst>
                                          <p:attrName>style.visibility</p:attrName>
                                        </p:attrNameLst>
                                      </p:cBhvr>
                                      <p:to>
                                        <p:strVal val="visible"/>
                                      </p:to>
                                    </p:set>
                                    <p:anim calcmode="lin" valueType="num">
                                      <p:cBhvr additive="base">
                                        <p:cTn id="17" dur="500"/>
                                        <p:tgtEl>
                                          <p:spTgt spid="2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path path="circle">
            <a:fillToRect l="50000" t="50000" r="50000" b="50000"/>
          </a:path>
          <a:tileRect/>
        </a:gradFill>
        <a:effectLst/>
      </p:bgPr>
    </p:bg>
    <p:spTree>
      <p:nvGrpSpPr>
        <p:cNvPr id="1" name="Shape 356"/>
        <p:cNvGrpSpPr/>
        <p:nvPr/>
      </p:nvGrpSpPr>
      <p:grpSpPr>
        <a:xfrm>
          <a:off x="0" y="0"/>
          <a:ext cx="0" cy="0"/>
          <a:chOff x="0" y="0"/>
          <a:chExt cx="0" cy="0"/>
        </a:xfrm>
      </p:grpSpPr>
      <p:sp>
        <p:nvSpPr>
          <p:cNvPr id="357" name="Google Shape;357;p27"/>
          <p:cNvSpPr/>
          <p:nvPr/>
        </p:nvSpPr>
        <p:spPr>
          <a:xfrm>
            <a:off x="786580" y="353961"/>
            <a:ext cx="7745859" cy="88130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b="1" dirty="0">
                <a:solidFill>
                  <a:schemeClr val="dk1"/>
                </a:solidFill>
                <a:latin typeface="Century Gothic"/>
                <a:ea typeface="Century Gothic"/>
                <a:cs typeface="Century Gothic"/>
                <a:sym typeface="Century Gothic"/>
              </a:rPr>
              <a:t>2</a:t>
            </a:r>
            <a:r>
              <a:rPr lang="en-IE" sz="1800" dirty="0">
                <a:solidFill>
                  <a:schemeClr val="dk1"/>
                </a:solidFill>
                <a:latin typeface="Century Gothic"/>
                <a:ea typeface="Century Gothic"/>
                <a:cs typeface="Century Gothic"/>
                <a:sym typeface="Century Gothic"/>
              </a:rPr>
              <a:t>. The student is informed that the number of successful applicants has exceeded the available places and he has been put on a Waiting List </a:t>
            </a:r>
            <a:r>
              <a:rPr lang="en-IE" sz="1800" b="1" dirty="0">
                <a:solidFill>
                  <a:schemeClr val="dk1"/>
                </a:solidFill>
                <a:latin typeface="Century Gothic"/>
                <a:ea typeface="Century Gothic"/>
                <a:cs typeface="Century Gothic"/>
                <a:sym typeface="Century Gothic"/>
              </a:rPr>
              <a:t>in order of merit</a:t>
            </a:r>
            <a:r>
              <a:rPr lang="en-IE" sz="1800" dirty="0">
                <a:solidFill>
                  <a:schemeClr val="dk1"/>
                </a:solidFill>
                <a:latin typeface="Century Gothic"/>
                <a:ea typeface="Century Gothic"/>
                <a:cs typeface="Century Gothic"/>
                <a:sym typeface="Century Gothic"/>
              </a:rPr>
              <a:t>. He is advised to meet with the Guidance Counsellor to discuss alternative senior cycle options.</a:t>
            </a:r>
            <a:endParaRPr sz="1800" dirty="0"/>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He will be notified immediately if a place becomes available. Should that student not accept the place offered, it will be offered to the next person on the waiting list; this process will continue until all places have been accepted and filled. </a:t>
            </a:r>
            <a:endParaRPr sz="1800" dirty="0"/>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 </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IE" sz="1800" b="1" dirty="0">
                <a:solidFill>
                  <a:schemeClr val="dk1"/>
                </a:solidFill>
                <a:latin typeface="Century Gothic"/>
                <a:ea typeface="Century Gothic"/>
                <a:cs typeface="Century Gothic"/>
                <a:sym typeface="Century Gothic"/>
              </a:rPr>
              <a:t>3</a:t>
            </a:r>
            <a:r>
              <a:rPr lang="en-IE" sz="1800" dirty="0">
                <a:solidFill>
                  <a:schemeClr val="dk1"/>
                </a:solidFill>
                <a:latin typeface="Century Gothic"/>
                <a:ea typeface="Century Gothic"/>
                <a:cs typeface="Century Gothic"/>
                <a:sym typeface="Century Gothic"/>
              </a:rPr>
              <a:t>. The student is informed that he has been deemed unsuitable for the programme and is advised to meet with the school Guidance Counsellor to discuss alternative senior cycle options. </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Any serious breach of the schools code of behaviour prior to the commencement of Leaving Certificate Applied may result in the withdrawal of the offer of a place in Leaving Certificate Applied. </a:t>
            </a:r>
            <a:endParaRPr sz="1800" dirty="0"/>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 </a:t>
            </a:r>
            <a:endParaRPr sz="1800" dirty="0"/>
          </a:p>
          <a:p>
            <a:pPr marL="0" marR="0" lvl="0" indent="0" algn="l" rtl="0">
              <a:spcBef>
                <a:spcPts val="0"/>
              </a:spcBef>
              <a:spcAft>
                <a:spcPts val="0"/>
              </a:spcAft>
              <a:buNone/>
            </a:pPr>
            <a:r>
              <a:rPr lang="en-IE" sz="1800" b="1" dirty="0">
                <a:solidFill>
                  <a:schemeClr val="dk1"/>
                </a:solidFill>
                <a:latin typeface="Century Gothic"/>
                <a:ea typeface="Century Gothic"/>
                <a:cs typeface="Century Gothic"/>
                <a:sym typeface="Century Gothic"/>
              </a:rPr>
              <a:t>A student who accepts a place in Leaving Certificate Applied and subsequently withdraws from the programme is advised that his application for subject options in 5th year will be placed after the students who have already applied.</a:t>
            </a:r>
            <a:endParaRPr sz="1800" dirty="0"/>
          </a:p>
          <a:p>
            <a:pPr marL="0" marR="0" lvl="0" indent="0" algn="l" rtl="0">
              <a:spcBef>
                <a:spcPts val="0"/>
              </a:spcBef>
              <a:spcAft>
                <a:spcPts val="0"/>
              </a:spcAft>
              <a:buNone/>
            </a:pPr>
            <a:r>
              <a:rPr lang="en-IE" sz="1800" b="1" dirty="0">
                <a:solidFill>
                  <a:schemeClr val="dk1"/>
                </a:solidFill>
                <a:latin typeface="Century Gothic"/>
                <a:ea typeface="Century Gothic"/>
                <a:cs typeface="Century Gothic"/>
                <a:sym typeface="Century Gothic"/>
              </a:rPr>
              <a:t> </a:t>
            </a:r>
            <a:endParaRPr sz="1800"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 </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61"/>
        <p:cNvGrpSpPr/>
        <p:nvPr/>
      </p:nvGrpSpPr>
      <p:grpSpPr>
        <a:xfrm>
          <a:off x="0" y="0"/>
          <a:ext cx="0" cy="0"/>
          <a:chOff x="0" y="0"/>
          <a:chExt cx="0" cy="0"/>
        </a:xfrm>
      </p:grpSpPr>
      <p:sp>
        <p:nvSpPr>
          <p:cNvPr id="362" name="Google Shape;362;p28"/>
          <p:cNvSpPr txBox="1">
            <a:spLocks noGrp="1"/>
          </p:cNvSpPr>
          <p:nvPr>
            <p:ph type="title"/>
          </p:nvPr>
        </p:nvSpPr>
        <p:spPr>
          <a:xfrm>
            <a:off x="971600" y="980728"/>
            <a:ext cx="7024744" cy="11430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ct val="100000"/>
              <a:buFont typeface="Century Gothic"/>
              <a:buNone/>
            </a:pPr>
            <a:r>
              <a:rPr lang="en-IE" b="1"/>
              <a:t>Appeals </a:t>
            </a:r>
            <a:r>
              <a:rPr lang="en-IE"/>
              <a:t/>
            </a:r>
            <a:br>
              <a:rPr lang="en-IE"/>
            </a:br>
            <a:endParaRPr/>
          </a:p>
        </p:txBody>
      </p:sp>
      <p:sp>
        <p:nvSpPr>
          <p:cNvPr id="363" name="Google Shape;363;p28"/>
          <p:cNvSpPr txBox="1">
            <a:spLocks noGrp="1"/>
          </p:cNvSpPr>
          <p:nvPr>
            <p:ph idx="1"/>
          </p:nvPr>
        </p:nvSpPr>
        <p:spPr>
          <a:xfrm>
            <a:off x="1090524" y="2499032"/>
            <a:ext cx="6345260" cy="3530600"/>
          </a:xfrm>
          <a:prstGeom prst="rect">
            <a:avLst/>
          </a:prstGeom>
          <a:noFill/>
          <a:ln>
            <a:noFill/>
          </a:ln>
        </p:spPr>
        <p:txBody>
          <a:bodyPr spcFirstLastPara="1" wrap="square" lIns="91425" tIns="45700" rIns="91425" bIns="45700" anchor="t" anchorCtr="0">
            <a:normAutofit/>
          </a:bodyPr>
          <a:lstStyle/>
          <a:p>
            <a:pPr indent="-274319">
              <a:spcBef>
                <a:spcPts val="0"/>
              </a:spcBef>
              <a:buSzPts val="1824"/>
              <a:buFont typeface="Wingdings 3" charset="2"/>
              <a:buChar char="🞇"/>
            </a:pPr>
            <a:r>
              <a:rPr lang="en-IE" dirty="0">
                <a:solidFill>
                  <a:schemeClr val="tx1"/>
                </a:solidFill>
              </a:rPr>
              <a:t> Parents/Guardians of a student who is not offered a place in Leaving Certificate Applied may appeal the </a:t>
            </a:r>
            <a:r>
              <a:rPr lang="en-IE" dirty="0" smtClean="0">
                <a:solidFill>
                  <a:schemeClr val="tx1"/>
                </a:solidFill>
              </a:rPr>
              <a:t>decision to the </a:t>
            </a:r>
            <a:r>
              <a:rPr lang="en-GB" dirty="0" smtClean="0">
                <a:solidFill>
                  <a:schemeClr val="tx1"/>
                </a:solidFill>
              </a:rPr>
              <a:t>College </a:t>
            </a:r>
            <a:r>
              <a:rPr lang="en-GB" dirty="0">
                <a:solidFill>
                  <a:schemeClr val="tx1"/>
                </a:solidFill>
              </a:rPr>
              <a:t>Principal or Deputy Principal. </a:t>
            </a:r>
            <a:endParaRPr lang="en-GB" dirty="0" smtClean="0">
              <a:solidFill>
                <a:schemeClr val="tx1"/>
              </a:solidFill>
            </a:endParaRPr>
          </a:p>
          <a:p>
            <a:pPr marL="68581" indent="0">
              <a:spcBef>
                <a:spcPts val="0"/>
              </a:spcBef>
              <a:buSzPts val="1824"/>
              <a:buNone/>
            </a:pPr>
            <a:endParaRPr lang="en-GB" dirty="0" smtClean="0">
              <a:solidFill>
                <a:schemeClr val="tx1"/>
              </a:solidFill>
            </a:endParaRPr>
          </a:p>
          <a:p>
            <a:pPr indent="-274319">
              <a:spcBef>
                <a:spcPts val="0"/>
              </a:spcBef>
              <a:buSzPts val="1824"/>
              <a:buFont typeface="Wingdings 3" charset="2"/>
              <a:buChar char="🞇"/>
            </a:pPr>
            <a:r>
              <a:rPr lang="en-GB" dirty="0" smtClean="0">
                <a:solidFill>
                  <a:schemeClr val="tx1"/>
                </a:solidFill>
              </a:rPr>
              <a:t>They </a:t>
            </a:r>
            <a:r>
              <a:rPr lang="en-GB" dirty="0">
                <a:solidFill>
                  <a:schemeClr val="tx1"/>
                </a:solidFill>
              </a:rPr>
              <a:t>can also appeal the decision to the </a:t>
            </a:r>
            <a:r>
              <a:rPr lang="en-IE" dirty="0" smtClean="0">
                <a:solidFill>
                  <a:schemeClr val="tx1"/>
                </a:solidFill>
              </a:rPr>
              <a:t>Board </a:t>
            </a:r>
            <a:r>
              <a:rPr lang="en-IE" dirty="0">
                <a:solidFill>
                  <a:schemeClr val="tx1"/>
                </a:solidFill>
              </a:rPr>
              <a:t>of Management within 10 working days of receiving notification of the decision. Parents/Guardians should outline in writing the grounds for their appeal. Please be advised that the decision of the Board in this regard is final.</a:t>
            </a:r>
            <a:endParaRPr dirty="0">
              <a:solidFill>
                <a:schemeClr val="tx1"/>
              </a:solidFill>
            </a:endParaRPr>
          </a:p>
          <a:p>
            <a:pPr marL="342900" lvl="0" indent="-158496" algn="l" rtl="0">
              <a:spcBef>
                <a:spcPts val="480"/>
              </a:spcBef>
              <a:spcAft>
                <a:spcPts val="0"/>
              </a:spcAft>
              <a:buSzPts val="1824"/>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97"/>
        <p:cNvGrpSpPr/>
        <p:nvPr/>
      </p:nvGrpSpPr>
      <p:grpSpPr>
        <a:xfrm>
          <a:off x="0" y="0"/>
          <a:ext cx="0" cy="0"/>
          <a:chOff x="0" y="0"/>
          <a:chExt cx="0" cy="0"/>
        </a:xfrm>
      </p:grpSpPr>
      <p:sp>
        <p:nvSpPr>
          <p:cNvPr id="398" name="Google Shape;398;p30"/>
          <p:cNvSpPr txBox="1">
            <a:spLocks noGrp="1"/>
          </p:cNvSpPr>
          <p:nvPr>
            <p:ph type="title"/>
          </p:nvPr>
        </p:nvSpPr>
        <p:spPr>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1"/>
              </a:buClr>
              <a:buSzPct val="100000"/>
              <a:buFont typeface="Century Gothic"/>
              <a:buNone/>
            </a:pPr>
            <a:r>
              <a:rPr lang="en-IE" b="1"/>
              <a:t>IMPORTANT DATES</a:t>
            </a:r>
            <a:r>
              <a:rPr lang="en-IE"/>
              <a:t/>
            </a:r>
            <a:br>
              <a:rPr lang="en-IE"/>
            </a:br>
            <a:endParaRPr/>
          </a:p>
        </p:txBody>
      </p:sp>
      <p:sp>
        <p:nvSpPr>
          <p:cNvPr id="399" name="Google Shape;399;p30"/>
          <p:cNvSpPr txBox="1">
            <a:spLocks noGrp="1"/>
          </p:cNvSpPr>
          <p:nvPr>
            <p:ph idx="1"/>
          </p:nvPr>
        </p:nvSpPr>
        <p:spPr>
          <a:xfrm>
            <a:off x="1563330" y="1985657"/>
            <a:ext cx="6649506" cy="4306987"/>
          </a:xfrm>
          <a:prstGeom prst="rect">
            <a:avLst/>
          </a:prstGeom>
          <a:noFill/>
          <a:ln>
            <a:noFill/>
          </a:ln>
        </p:spPr>
        <p:txBody>
          <a:bodyPr spcFirstLastPara="1" wrap="square" lIns="91425" tIns="45700" rIns="91425" bIns="45700" anchor="t" anchorCtr="0">
            <a:normAutofit lnSpcReduction="10000"/>
          </a:bodyPr>
          <a:lstStyle/>
          <a:p>
            <a:pPr marL="342900" lvl="0" indent="-265633" algn="l" rtl="0">
              <a:spcBef>
                <a:spcPts val="0"/>
              </a:spcBef>
              <a:spcAft>
                <a:spcPts val="0"/>
              </a:spcAft>
              <a:buSzPct val="76000"/>
              <a:buChar char="🞇"/>
            </a:pPr>
            <a:endParaRPr lang="en-IE" dirty="0" smtClean="0"/>
          </a:p>
          <a:p>
            <a:pPr marL="342900" lvl="0" indent="-265633" algn="l" rtl="0">
              <a:spcBef>
                <a:spcPts val="0"/>
              </a:spcBef>
              <a:spcAft>
                <a:spcPts val="0"/>
              </a:spcAft>
              <a:buSzPct val="76000"/>
              <a:buChar char="🞇"/>
            </a:pPr>
            <a:endParaRPr lang="en-IE" dirty="0"/>
          </a:p>
          <a:p>
            <a:pPr marL="342900" lvl="0" indent="-265633" algn="l" rtl="0">
              <a:spcBef>
                <a:spcPts val="0"/>
              </a:spcBef>
              <a:spcAft>
                <a:spcPts val="0"/>
              </a:spcAft>
              <a:buSzPct val="76000"/>
              <a:buChar char="🞇"/>
            </a:pPr>
            <a:r>
              <a:rPr lang="en-IE" dirty="0" smtClean="0"/>
              <a:t>Complete </a:t>
            </a:r>
            <a:r>
              <a:rPr lang="en-IE" dirty="0"/>
              <a:t>and submit the Application Form to the College Office </a:t>
            </a:r>
            <a:r>
              <a:rPr lang="en-IE" b="1" dirty="0">
                <a:solidFill>
                  <a:schemeClr val="tx1"/>
                </a:solidFill>
                <a:uFill>
                  <a:noFill/>
                </a:uFill>
              </a:rPr>
              <a:t>within the deadline </a:t>
            </a:r>
            <a:r>
              <a:rPr lang="en-IE" b="1" dirty="0" smtClean="0">
                <a:solidFill>
                  <a:schemeClr val="tx1"/>
                </a:solidFill>
                <a:uFill>
                  <a:noFill/>
                </a:uFill>
              </a:rPr>
              <a:t>specifie</a:t>
            </a:r>
            <a:r>
              <a:rPr lang="en-IE" b="1" dirty="0" smtClean="0">
                <a:solidFill>
                  <a:schemeClr val="tx1"/>
                </a:solidFill>
              </a:rPr>
              <a:t>d.</a:t>
            </a:r>
            <a:endParaRPr b="1" dirty="0">
              <a:solidFill>
                <a:schemeClr val="tx1"/>
              </a:solidFill>
            </a:endParaRPr>
          </a:p>
          <a:p>
            <a:pPr marL="342900" lvl="0" indent="-265633" algn="l" rtl="0">
              <a:spcBef>
                <a:spcPts val="372"/>
              </a:spcBef>
              <a:spcAft>
                <a:spcPts val="0"/>
              </a:spcAft>
              <a:buSzPct val="76000"/>
              <a:buChar char="🞇"/>
            </a:pPr>
            <a:r>
              <a:rPr lang="en-IE" dirty="0"/>
              <a:t>(The deadline for </a:t>
            </a:r>
            <a:r>
              <a:rPr lang="en-IE" dirty="0">
                <a:solidFill>
                  <a:schemeClr val="dk1"/>
                </a:solidFill>
              </a:rPr>
              <a:t>the academic year </a:t>
            </a:r>
            <a:r>
              <a:rPr lang="en-IE" b="1" dirty="0" smtClean="0">
                <a:solidFill>
                  <a:schemeClr val="tx1"/>
                </a:solidFill>
              </a:rPr>
              <a:t>2025/2026 </a:t>
            </a:r>
            <a:r>
              <a:rPr lang="en-IE" b="1" dirty="0">
                <a:solidFill>
                  <a:schemeClr val="tx1"/>
                </a:solidFill>
              </a:rPr>
              <a:t>is </a:t>
            </a:r>
            <a:r>
              <a:rPr lang="en-IE" b="1" dirty="0" smtClean="0">
                <a:solidFill>
                  <a:srgbClr val="FF0000"/>
                </a:solidFill>
              </a:rPr>
              <a:t>Thurs</a:t>
            </a:r>
            <a:r>
              <a:rPr lang="en-IE" b="1" dirty="0" smtClean="0">
                <a:solidFill>
                  <a:srgbClr val="FF0000"/>
                </a:solidFill>
              </a:rPr>
              <a:t>day December 19th 2024</a:t>
            </a:r>
            <a:r>
              <a:rPr lang="en-IE" b="1" baseline="30000" dirty="0" smtClean="0">
                <a:solidFill>
                  <a:srgbClr val="FF0000"/>
                </a:solidFill>
              </a:rPr>
              <a:t>.</a:t>
            </a:r>
            <a:endParaRPr dirty="0">
              <a:solidFill>
                <a:srgbClr val="FF0000"/>
              </a:solidFill>
            </a:endParaRPr>
          </a:p>
          <a:p>
            <a:pPr marL="342900" lvl="0" indent="-265633" algn="l" rtl="0">
              <a:spcBef>
                <a:spcPts val="372"/>
              </a:spcBef>
              <a:spcAft>
                <a:spcPts val="0"/>
              </a:spcAft>
              <a:buSzPct val="76000"/>
              <a:buChar char="🞇"/>
            </a:pPr>
            <a:r>
              <a:rPr lang="en-IE" b="1" dirty="0">
                <a:solidFill>
                  <a:schemeClr val="tx1"/>
                </a:solidFill>
              </a:rPr>
              <a:t>Interviews take place in the College Parlour. The date agreed for </a:t>
            </a:r>
            <a:r>
              <a:rPr lang="en-IE" b="1" dirty="0" smtClean="0">
                <a:solidFill>
                  <a:schemeClr val="tx1"/>
                </a:solidFill>
              </a:rPr>
              <a:t>2025/2026 </a:t>
            </a:r>
            <a:r>
              <a:rPr lang="en-IE" b="1" dirty="0">
                <a:solidFill>
                  <a:schemeClr val="tx1"/>
                </a:solidFill>
              </a:rPr>
              <a:t>is </a:t>
            </a:r>
            <a:r>
              <a:rPr lang="en-IE" b="1" dirty="0" smtClean="0">
                <a:solidFill>
                  <a:srgbClr val="FF0000"/>
                </a:solidFill>
              </a:rPr>
              <a:t>the week Jan</a:t>
            </a:r>
            <a:r>
              <a:rPr lang="en-IE" b="1" dirty="0" smtClean="0">
                <a:solidFill>
                  <a:srgbClr val="FF0000"/>
                </a:solidFill>
              </a:rPr>
              <a:t> </a:t>
            </a:r>
            <a:r>
              <a:rPr lang="en-IE" b="1" dirty="0">
                <a:solidFill>
                  <a:srgbClr val="FF0000"/>
                </a:solidFill>
              </a:rPr>
              <a:t>6</a:t>
            </a:r>
            <a:r>
              <a:rPr lang="en-IE" b="1" baseline="30000" dirty="0" smtClean="0">
                <a:solidFill>
                  <a:srgbClr val="FF0000"/>
                </a:solidFill>
              </a:rPr>
              <a:t>th</a:t>
            </a:r>
            <a:r>
              <a:rPr lang="en-IE" b="1" dirty="0" smtClean="0">
                <a:solidFill>
                  <a:srgbClr val="FF0000"/>
                </a:solidFill>
              </a:rPr>
              <a:t>  </a:t>
            </a:r>
            <a:r>
              <a:rPr lang="en-IE" b="1" dirty="0">
                <a:solidFill>
                  <a:srgbClr val="FF0000"/>
                </a:solidFill>
              </a:rPr>
              <a:t>– </a:t>
            </a:r>
            <a:r>
              <a:rPr lang="en-IE" b="1" dirty="0" smtClean="0">
                <a:solidFill>
                  <a:srgbClr val="FF0000"/>
                </a:solidFill>
              </a:rPr>
              <a:t>Friday </a:t>
            </a:r>
            <a:r>
              <a:rPr lang="en-IE" b="1" dirty="0" smtClean="0">
                <a:solidFill>
                  <a:srgbClr val="FF0000"/>
                </a:solidFill>
              </a:rPr>
              <a:t>Jan 10</a:t>
            </a:r>
            <a:r>
              <a:rPr lang="en-IE" b="1" baseline="30000" dirty="0" smtClean="0">
                <a:solidFill>
                  <a:srgbClr val="FF0000"/>
                </a:solidFill>
              </a:rPr>
              <a:t>th</a:t>
            </a:r>
            <a:r>
              <a:rPr lang="en-IE" b="1" dirty="0" smtClean="0">
                <a:solidFill>
                  <a:srgbClr val="FF0000"/>
                </a:solidFill>
              </a:rPr>
              <a:t> 2025</a:t>
            </a:r>
            <a:r>
              <a:rPr lang="en-IE" b="1" dirty="0" smtClean="0">
                <a:solidFill>
                  <a:schemeClr val="dk1"/>
                </a:solidFill>
              </a:rPr>
              <a:t>.</a:t>
            </a:r>
            <a:r>
              <a:rPr lang="en-IE" b="1" baseline="30000" dirty="0" smtClean="0">
                <a:solidFill>
                  <a:schemeClr val="dk1"/>
                </a:solidFill>
              </a:rPr>
              <a:t>.</a:t>
            </a:r>
            <a:r>
              <a:rPr lang="en-IE" b="1" dirty="0" smtClean="0">
                <a:solidFill>
                  <a:schemeClr val="dk1"/>
                </a:solidFill>
              </a:rPr>
              <a:t> </a:t>
            </a:r>
            <a:endParaRPr dirty="0"/>
          </a:p>
          <a:p>
            <a:pPr marL="342900" lvl="0" indent="-265633" algn="l" rtl="0">
              <a:spcBef>
                <a:spcPts val="372"/>
              </a:spcBef>
              <a:spcAft>
                <a:spcPts val="0"/>
              </a:spcAft>
              <a:buSzPct val="76000"/>
              <a:buChar char="🞇"/>
            </a:pPr>
            <a:r>
              <a:rPr lang="en-IE" dirty="0"/>
              <a:t>If offered a place then submit the following to the School Office:</a:t>
            </a:r>
            <a:endParaRPr dirty="0"/>
          </a:p>
          <a:p>
            <a:pPr marL="285750" lvl="0" indent="-277063" algn="l" rtl="0">
              <a:spcBef>
                <a:spcPts val="372"/>
              </a:spcBef>
              <a:spcAft>
                <a:spcPts val="0"/>
              </a:spcAft>
              <a:buSzPct val="76000"/>
              <a:buFont typeface="Arial"/>
              <a:buChar char="•"/>
            </a:pPr>
            <a:r>
              <a:rPr lang="en-IE" dirty="0"/>
              <a:t>Completed Acceptance Form </a:t>
            </a:r>
            <a:endParaRPr dirty="0"/>
          </a:p>
          <a:p>
            <a:pPr marL="285750" lvl="0" indent="-277063" algn="l" rtl="0">
              <a:spcBef>
                <a:spcPts val="372"/>
              </a:spcBef>
              <a:spcAft>
                <a:spcPts val="0"/>
              </a:spcAft>
              <a:buSzPct val="76000"/>
              <a:buFont typeface="Arial"/>
              <a:buChar char="•"/>
            </a:pPr>
            <a:r>
              <a:rPr lang="en-IE" dirty="0"/>
              <a:t>Completed LCA Contract </a:t>
            </a:r>
            <a:endParaRPr dirty="0"/>
          </a:p>
          <a:p>
            <a:pPr marL="285750" lvl="0" indent="-277063" algn="l" rtl="0">
              <a:spcBef>
                <a:spcPts val="372"/>
              </a:spcBef>
              <a:spcAft>
                <a:spcPts val="0"/>
              </a:spcAft>
              <a:buSzPct val="76000"/>
              <a:buFont typeface="Arial"/>
              <a:buChar char="•"/>
            </a:pPr>
            <a:r>
              <a:rPr lang="en-IE" dirty="0"/>
              <a:t>Signed by the applicant and witnessed by a parent/guardian </a:t>
            </a:r>
            <a:r>
              <a:rPr lang="en-IE" b="1" dirty="0">
                <a:solidFill>
                  <a:srgbClr val="FF0000"/>
                </a:solidFill>
              </a:rPr>
              <a:t>by</a:t>
            </a:r>
            <a:r>
              <a:rPr lang="en-IE" dirty="0">
                <a:solidFill>
                  <a:srgbClr val="FF0000"/>
                </a:solidFill>
              </a:rPr>
              <a:t> </a:t>
            </a:r>
            <a:r>
              <a:rPr lang="en-IE" b="1" dirty="0">
                <a:solidFill>
                  <a:srgbClr val="FF0000"/>
                </a:solidFill>
              </a:rPr>
              <a:t>Friday </a:t>
            </a:r>
            <a:r>
              <a:rPr lang="en-IE" b="1" dirty="0" smtClean="0">
                <a:solidFill>
                  <a:srgbClr val="FF0000"/>
                </a:solidFill>
              </a:rPr>
              <a:t>23</a:t>
            </a:r>
            <a:r>
              <a:rPr lang="en-IE" b="1" baseline="30000" dirty="0" smtClean="0">
                <a:solidFill>
                  <a:srgbClr val="FF0000"/>
                </a:solidFill>
              </a:rPr>
              <a:t>rd</a:t>
            </a:r>
            <a:r>
              <a:rPr lang="en-IE" b="1" dirty="0" smtClean="0">
                <a:solidFill>
                  <a:srgbClr val="FF0000"/>
                </a:solidFill>
              </a:rPr>
              <a:t> Jan </a:t>
            </a:r>
            <a:r>
              <a:rPr lang="en-IE" b="1" dirty="0" smtClean="0">
                <a:solidFill>
                  <a:srgbClr val="FF0000"/>
                </a:solidFill>
              </a:rPr>
              <a:t>2025.</a:t>
            </a:r>
            <a:endParaRPr b="1" dirty="0">
              <a:solidFill>
                <a:srgbClr val="FF0000"/>
              </a:solidFill>
            </a:endParaRPr>
          </a:p>
          <a:p>
            <a:pPr marL="342900" lvl="0" indent="-184556" algn="l" rtl="0">
              <a:spcBef>
                <a:spcPts val="372"/>
              </a:spcBef>
              <a:spcAft>
                <a:spcPts val="0"/>
              </a:spcAft>
              <a:buSzPct val="76000"/>
              <a:buNone/>
            </a:pPr>
            <a:endParaRPr dirty="0"/>
          </a:p>
          <a:p>
            <a:pPr marL="342900" lvl="0" indent="-184556" algn="l" rtl="0">
              <a:spcBef>
                <a:spcPts val="372"/>
              </a:spcBef>
              <a:spcAft>
                <a:spcPts val="0"/>
              </a:spcAft>
              <a:buSzPct val="76000"/>
              <a:buNone/>
            </a:pPr>
            <a:endParaRPr dirty="0"/>
          </a:p>
          <a:p>
            <a:pPr marL="342900" lvl="0" indent="-184556" algn="l" rtl="0">
              <a:spcBef>
                <a:spcPts val="372"/>
              </a:spcBef>
              <a:spcAft>
                <a:spcPts val="0"/>
              </a:spcAft>
              <a:buSzPct val="76000"/>
              <a:buNone/>
            </a:pPr>
            <a:endParaRP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370" y="915773"/>
            <a:ext cx="6346078" cy="711359"/>
          </a:xfrm>
        </p:spPr>
        <p:txBody>
          <a:bodyPr/>
          <a:lstStyle/>
          <a:p>
            <a:pPr algn="ctr"/>
            <a:r>
              <a:rPr lang="en-GB" b="1" dirty="0" smtClean="0">
                <a:solidFill>
                  <a:schemeClr val="bg1"/>
                </a:solidFill>
              </a:rPr>
              <a:t>If you need any help or advice</a:t>
            </a:r>
            <a:endParaRPr lang="en-IE" b="1"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r>
              <a:rPr lang="en-IE" sz="2800" b="1" dirty="0">
                <a:solidFill>
                  <a:srgbClr val="00B0F0"/>
                </a:solidFill>
              </a:rPr>
              <a:t>Julieann Cantwell</a:t>
            </a:r>
            <a:endParaRPr lang="en-IE" sz="2800" dirty="0">
              <a:solidFill>
                <a:srgbClr val="00B0F0"/>
              </a:solidFill>
            </a:endParaRPr>
          </a:p>
          <a:p>
            <a:pPr marL="0" indent="0" algn="ctr">
              <a:buNone/>
            </a:pPr>
            <a:r>
              <a:rPr lang="en-IE" sz="2800" b="1" dirty="0">
                <a:solidFill>
                  <a:srgbClr val="00B0F0"/>
                </a:solidFill>
              </a:rPr>
              <a:t>LCA </a:t>
            </a:r>
            <a:r>
              <a:rPr lang="en-IE" sz="2800" b="1" dirty="0" smtClean="0">
                <a:solidFill>
                  <a:srgbClr val="00B0F0"/>
                </a:solidFill>
              </a:rPr>
              <a:t>Coordinator</a:t>
            </a:r>
            <a:r>
              <a:rPr lang="en-IE" sz="2800" b="1" dirty="0">
                <a:solidFill>
                  <a:srgbClr val="00B0F0"/>
                </a:solidFill>
              </a:rPr>
              <a:t> </a:t>
            </a:r>
            <a:endParaRPr lang="en-IE" sz="2800" dirty="0">
              <a:solidFill>
                <a:srgbClr val="00B0F0"/>
              </a:solidFill>
            </a:endParaRPr>
          </a:p>
          <a:p>
            <a:pPr marL="0" indent="0" algn="ctr">
              <a:buNone/>
            </a:pPr>
            <a:r>
              <a:rPr lang="en-IE" sz="2800" b="1" dirty="0">
                <a:solidFill>
                  <a:srgbClr val="00B0F0"/>
                </a:solidFill>
              </a:rPr>
              <a:t> </a:t>
            </a:r>
            <a:endParaRPr lang="en-IE" sz="2800" dirty="0">
              <a:solidFill>
                <a:srgbClr val="00B0F0"/>
              </a:solidFill>
            </a:endParaRPr>
          </a:p>
          <a:p>
            <a:pPr marL="0" indent="0" algn="ctr">
              <a:buNone/>
            </a:pPr>
            <a:r>
              <a:rPr lang="en-IE" sz="2800" b="1" u="sng" dirty="0">
                <a:solidFill>
                  <a:schemeClr val="accent2"/>
                </a:solidFill>
                <a:hlinkClick r:id="rId2"/>
              </a:rPr>
              <a:t>jcantwell@delasallewaterford.ie</a:t>
            </a:r>
            <a:endParaRPr lang="en-IE" sz="2800" b="1" dirty="0">
              <a:solidFill>
                <a:schemeClr val="accent2"/>
              </a:solidFill>
            </a:endParaRPr>
          </a:p>
          <a:p>
            <a:pPr marL="0" indent="0" algn="ctr">
              <a:buNone/>
            </a:pPr>
            <a:r>
              <a:rPr lang="en-IE" sz="2800" b="1" dirty="0">
                <a:solidFill>
                  <a:srgbClr val="00B0F0"/>
                </a:solidFill>
              </a:rPr>
              <a:t>or </a:t>
            </a:r>
            <a:endParaRPr lang="en-IE" sz="2800" dirty="0">
              <a:solidFill>
                <a:srgbClr val="00B0F0"/>
              </a:solidFill>
            </a:endParaRPr>
          </a:p>
          <a:p>
            <a:pPr marL="0" indent="0" algn="ctr">
              <a:buNone/>
            </a:pPr>
            <a:r>
              <a:rPr lang="en-IE" sz="2800" b="1" dirty="0">
                <a:solidFill>
                  <a:srgbClr val="00B0F0"/>
                </a:solidFill>
              </a:rPr>
              <a:t>Phone: 051-875294</a:t>
            </a:r>
            <a:endParaRPr lang="en-IE" sz="2800" dirty="0">
              <a:solidFill>
                <a:srgbClr val="00B0F0"/>
              </a:solidFill>
            </a:endParaRPr>
          </a:p>
          <a:p>
            <a:pPr algn="ctr"/>
            <a:endParaRPr lang="en-IE" sz="2800" dirty="0">
              <a:solidFill>
                <a:srgbClr val="00B0F0"/>
              </a:solidFill>
            </a:endParaRPr>
          </a:p>
        </p:txBody>
      </p:sp>
    </p:spTree>
    <p:extLst>
      <p:ext uri="{BB962C8B-B14F-4D97-AF65-F5344CB8AC3E}">
        <p14:creationId xmlns:p14="http://schemas.microsoft.com/office/powerpoint/2010/main" val="2022702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827584" y="404664"/>
            <a:ext cx="6768752" cy="1008113"/>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4000"/>
              <a:buFont typeface="Century Gothic"/>
              <a:buNone/>
            </a:pPr>
            <a:r>
              <a:rPr lang="en-IE" b="1">
                <a:solidFill>
                  <a:schemeClr val="dk1"/>
                </a:solidFill>
              </a:rPr>
              <a:t>Who would benefit most?</a:t>
            </a:r>
            <a:endParaRPr/>
          </a:p>
        </p:txBody>
      </p:sp>
      <p:sp>
        <p:nvSpPr>
          <p:cNvPr id="279" name="Google Shape;279;p16"/>
          <p:cNvSpPr txBox="1">
            <a:spLocks noGrp="1"/>
          </p:cNvSpPr>
          <p:nvPr>
            <p:ph idx="1"/>
          </p:nvPr>
        </p:nvSpPr>
        <p:spPr>
          <a:xfrm>
            <a:off x="533400" y="1484784"/>
            <a:ext cx="8178800" cy="4839816"/>
          </a:xfrm>
          <a:prstGeom prst="rect">
            <a:avLst/>
          </a:prstGeom>
          <a:noFill/>
          <a:ln>
            <a:noFill/>
          </a:ln>
        </p:spPr>
        <p:txBody>
          <a:bodyPr spcFirstLastPara="1" wrap="square" lIns="91425" tIns="45700" rIns="91425" bIns="45700" anchor="t" anchorCtr="0">
            <a:normAutofit fontScale="92500" lnSpcReduction="10000"/>
          </a:bodyPr>
          <a:lstStyle/>
          <a:p>
            <a:pPr marL="342900" lvl="0" indent="-274319" algn="l" rtl="0">
              <a:spcBef>
                <a:spcPts val="0"/>
              </a:spcBef>
              <a:spcAft>
                <a:spcPts val="0"/>
              </a:spcAft>
              <a:buSzPts val="1824"/>
              <a:buChar char="🞇"/>
            </a:pPr>
            <a:endParaRPr lang="en-IE" dirty="0" smtClean="0"/>
          </a:p>
          <a:p>
            <a:pPr marL="342900" lvl="0" indent="-274319" algn="l" rtl="0">
              <a:spcBef>
                <a:spcPts val="0"/>
              </a:spcBef>
              <a:spcAft>
                <a:spcPts val="0"/>
              </a:spcAft>
              <a:buSzPts val="1824"/>
              <a:buChar char="🞇"/>
            </a:pPr>
            <a:endParaRPr lang="en-IE" dirty="0"/>
          </a:p>
          <a:p>
            <a:pPr marL="342900" lvl="0" indent="-274319" algn="l" rtl="0">
              <a:spcBef>
                <a:spcPts val="0"/>
              </a:spcBef>
              <a:spcAft>
                <a:spcPts val="0"/>
              </a:spcAft>
              <a:buSzPts val="1824"/>
              <a:buChar char="🞇"/>
            </a:pPr>
            <a:endParaRPr lang="en-IE" dirty="0" smtClean="0"/>
          </a:p>
          <a:p>
            <a:pPr marL="342900" lvl="0" indent="-274319" algn="l" rtl="0">
              <a:spcBef>
                <a:spcPts val="0"/>
              </a:spcBef>
              <a:spcAft>
                <a:spcPts val="0"/>
              </a:spcAft>
              <a:buSzPts val="1824"/>
              <a:buChar char="🞇"/>
            </a:pPr>
            <a:r>
              <a:rPr lang="en-IE" dirty="0" smtClean="0"/>
              <a:t> </a:t>
            </a:r>
            <a:r>
              <a:rPr lang="en-IE" sz="2400" dirty="0"/>
              <a:t>Students who are not adequately catered for by the Established Leaving Certificate programme</a:t>
            </a:r>
            <a:endParaRPr dirty="0"/>
          </a:p>
          <a:p>
            <a:pPr marL="342900" lvl="0" indent="-274319" algn="l" rtl="0">
              <a:spcBef>
                <a:spcPts val="1200"/>
              </a:spcBef>
              <a:spcAft>
                <a:spcPts val="0"/>
              </a:spcAft>
              <a:buSzPts val="1824"/>
              <a:buChar char="🞇"/>
            </a:pPr>
            <a:r>
              <a:rPr lang="en-IE" sz="2400" dirty="0"/>
              <a:t>Students who feel they would achieve more by choosing an alternative approach to the Established Leaving Certificate</a:t>
            </a:r>
            <a:endParaRPr dirty="0"/>
          </a:p>
          <a:p>
            <a:pPr marL="342900" lvl="0" indent="-274319" algn="l" rtl="0">
              <a:spcBef>
                <a:spcPts val="1200"/>
              </a:spcBef>
              <a:spcAft>
                <a:spcPts val="0"/>
              </a:spcAft>
              <a:buSzPts val="1824"/>
              <a:buChar char="🞇"/>
            </a:pPr>
            <a:r>
              <a:rPr lang="en-IE" sz="2400" dirty="0"/>
              <a:t>Students who may be considering an apprenticeship after school.</a:t>
            </a:r>
            <a:endParaRPr dirty="0"/>
          </a:p>
          <a:p>
            <a:pPr marL="342900" lvl="0" indent="-274319" algn="l" rtl="0">
              <a:spcBef>
                <a:spcPts val="1200"/>
              </a:spcBef>
              <a:spcAft>
                <a:spcPts val="0"/>
              </a:spcAft>
              <a:buSzPts val="1824"/>
              <a:buChar char="🞇"/>
            </a:pPr>
            <a:r>
              <a:rPr lang="en-IE" sz="2400" dirty="0"/>
              <a:t> Students who like practical subjects, project work and a smaller class group. </a:t>
            </a:r>
            <a:endParaRPr dirty="0"/>
          </a:p>
          <a:p>
            <a:pPr marL="342900" lvl="0" indent="-274319" algn="l" rtl="0">
              <a:spcBef>
                <a:spcPts val="1200"/>
              </a:spcBef>
              <a:spcAft>
                <a:spcPts val="0"/>
              </a:spcAft>
              <a:buSzPts val="1824"/>
              <a:buChar char="🞇"/>
            </a:pPr>
            <a:r>
              <a:rPr lang="en-IE" sz="2400" dirty="0"/>
              <a:t>Students who have struggled with the curriculum in Junior Cycle because it failed to cater for their needs.</a:t>
            </a:r>
            <a:endParaRPr dirty="0"/>
          </a:p>
          <a:p>
            <a:pPr marL="342900" lvl="0" indent="-158496" algn="l" rtl="0">
              <a:spcBef>
                <a:spcPts val="1200"/>
              </a:spcBef>
              <a:spcAft>
                <a:spcPts val="0"/>
              </a:spcAft>
              <a:buSzPts val="1824"/>
              <a:buNone/>
            </a:pPr>
            <a:endParaRPr sz="2400" dirty="0"/>
          </a:p>
          <a:p>
            <a:pPr marL="342900" lvl="0" indent="-158496" algn="l" rtl="0">
              <a:spcBef>
                <a:spcPts val="1200"/>
              </a:spcBef>
              <a:spcAft>
                <a:spcPts val="0"/>
              </a:spcAft>
              <a:buSzPts val="1824"/>
              <a:buNone/>
            </a:pPr>
            <a:endParaRPr sz="2400" dirty="0"/>
          </a:p>
          <a:p>
            <a:pPr marL="342900" lvl="0" indent="-158496" algn="l" rtl="0">
              <a:spcBef>
                <a:spcPts val="1200"/>
              </a:spcBef>
              <a:spcAft>
                <a:spcPts val="0"/>
              </a:spcAft>
              <a:buSzPts val="1824"/>
              <a:buNone/>
            </a:pPr>
            <a:endParaRPr dirty="0"/>
          </a:p>
          <a:p>
            <a:pPr marL="342900" lvl="0" indent="-158496" algn="l" rtl="0">
              <a:spcBef>
                <a:spcPts val="1200"/>
              </a:spcBef>
              <a:spcAft>
                <a:spcPts val="0"/>
              </a:spcAft>
              <a:buSzPts val="1824"/>
              <a:buNone/>
            </a:pPr>
            <a:endParaRPr dirty="0"/>
          </a:p>
        </p:txBody>
      </p:sp>
      <p:sp>
        <p:nvSpPr>
          <p:cNvPr id="280" name="Google Shape;280;p16"/>
          <p:cNvSpPr txBox="1"/>
          <p:nvPr/>
        </p:nvSpPr>
        <p:spPr>
          <a:xfrm>
            <a:off x="0" y="6400800"/>
            <a:ext cx="3311525"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9">
                                            <p:txEl>
                                              <p:pRg st="3" end="3"/>
                                            </p:txEl>
                                          </p:spTgt>
                                        </p:tgtEl>
                                        <p:attrNameLst>
                                          <p:attrName>style.visibility</p:attrName>
                                        </p:attrNameLst>
                                      </p:cBhvr>
                                      <p:to>
                                        <p:strVal val="visible"/>
                                      </p:to>
                                    </p:set>
                                    <p:anim calcmode="lin" valueType="num">
                                      <p:cBhvr additive="base">
                                        <p:cTn id="7" dur="500"/>
                                        <p:tgtEl>
                                          <p:spTgt spid="2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9">
                                            <p:txEl>
                                              <p:pRg st="4" end="4"/>
                                            </p:txEl>
                                          </p:spTgt>
                                        </p:tgtEl>
                                        <p:attrNameLst>
                                          <p:attrName>style.visibility</p:attrName>
                                        </p:attrNameLst>
                                      </p:cBhvr>
                                      <p:to>
                                        <p:strVal val="visible"/>
                                      </p:to>
                                    </p:set>
                                    <p:anim calcmode="lin" valueType="num">
                                      <p:cBhvr additive="base">
                                        <p:cTn id="12" dur="500"/>
                                        <p:tgtEl>
                                          <p:spTgt spid="2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9">
                                            <p:txEl>
                                              <p:pRg st="5" end="5"/>
                                            </p:txEl>
                                          </p:spTgt>
                                        </p:tgtEl>
                                        <p:attrNameLst>
                                          <p:attrName>style.visibility</p:attrName>
                                        </p:attrNameLst>
                                      </p:cBhvr>
                                      <p:to>
                                        <p:strVal val="visible"/>
                                      </p:to>
                                    </p:set>
                                    <p:anim calcmode="lin" valueType="num">
                                      <p:cBhvr additive="base">
                                        <p:cTn id="17" dur="500"/>
                                        <p:tgtEl>
                                          <p:spTgt spid="2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79">
                                            <p:txEl>
                                              <p:pRg st="6" end="6"/>
                                            </p:txEl>
                                          </p:spTgt>
                                        </p:tgtEl>
                                        <p:attrNameLst>
                                          <p:attrName>style.visibility</p:attrName>
                                        </p:attrNameLst>
                                      </p:cBhvr>
                                      <p:to>
                                        <p:strVal val="visible"/>
                                      </p:to>
                                    </p:set>
                                    <p:anim calcmode="lin" valueType="num">
                                      <p:cBhvr additive="base">
                                        <p:cTn id="22" dur="500"/>
                                        <p:tgtEl>
                                          <p:spTgt spid="27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9">
                                            <p:txEl>
                                              <p:pRg st="7" end="7"/>
                                            </p:txEl>
                                          </p:spTgt>
                                        </p:tgtEl>
                                        <p:attrNameLst>
                                          <p:attrName>style.visibility</p:attrName>
                                        </p:attrNameLst>
                                      </p:cBhvr>
                                      <p:to>
                                        <p:strVal val="visible"/>
                                      </p:to>
                                    </p:set>
                                    <p:anim calcmode="lin" valueType="num">
                                      <p:cBhvr additive="base">
                                        <p:cTn id="27" dur="500"/>
                                        <p:tgtEl>
                                          <p:spTgt spid="27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285"/>
        <p:cNvGrpSpPr/>
        <p:nvPr/>
      </p:nvGrpSpPr>
      <p:grpSpPr>
        <a:xfrm>
          <a:off x="0" y="0"/>
          <a:ext cx="0" cy="0"/>
          <a:chOff x="0" y="0"/>
          <a:chExt cx="0" cy="0"/>
        </a:xfrm>
      </p:grpSpPr>
      <p:graphicFrame>
        <p:nvGraphicFramePr>
          <p:cNvPr id="286" name="Google Shape;286;p17"/>
          <p:cNvGraphicFramePr/>
          <p:nvPr>
            <p:extLst>
              <p:ext uri="{D42A27DB-BD31-4B8C-83A1-F6EECF244321}">
                <p14:modId xmlns:p14="http://schemas.microsoft.com/office/powerpoint/2010/main" val="1261915046"/>
              </p:ext>
            </p:extLst>
          </p:nvPr>
        </p:nvGraphicFramePr>
        <p:xfrm>
          <a:off x="467544" y="332656"/>
          <a:ext cx="8569325" cy="6822480"/>
        </p:xfrm>
        <a:graphic>
          <a:graphicData uri="http://schemas.openxmlformats.org/drawingml/2006/table">
            <a:tbl>
              <a:tblPr>
                <a:noFill/>
                <a:tableStyleId>{A8196D0B-90C4-41C5-BAAD-236866C9B12E}</a:tableStyleId>
              </a:tblPr>
              <a:tblGrid>
                <a:gridCol w="1872200">
                  <a:extLst>
                    <a:ext uri="{9D8B030D-6E8A-4147-A177-3AD203B41FA5}">
                      <a16:colId xmlns:a16="http://schemas.microsoft.com/office/drawing/2014/main" val="20000"/>
                    </a:ext>
                  </a:extLst>
                </a:gridCol>
                <a:gridCol w="6697125">
                  <a:extLst>
                    <a:ext uri="{9D8B030D-6E8A-4147-A177-3AD203B41FA5}">
                      <a16:colId xmlns:a16="http://schemas.microsoft.com/office/drawing/2014/main" val="20001"/>
                    </a:ext>
                  </a:extLst>
                </a:gridCol>
              </a:tblGrid>
              <a:tr h="553475">
                <a:tc gridSpan="2">
                  <a:txBody>
                    <a:bodyPr/>
                    <a:lstStyle/>
                    <a:p>
                      <a:pPr marL="0" marR="0" lvl="0" indent="0" algn="ctr" rtl="0">
                        <a:lnSpc>
                          <a:spcPct val="100000"/>
                        </a:lnSpc>
                        <a:spcBef>
                          <a:spcPts val="0"/>
                        </a:spcBef>
                        <a:spcAft>
                          <a:spcPts val="0"/>
                        </a:spcAft>
                        <a:buClr>
                          <a:schemeClr val="lt2"/>
                        </a:buClr>
                        <a:buSzPts val="2625"/>
                        <a:buFont typeface="Noto Sans Symbols"/>
                        <a:buNone/>
                      </a:pPr>
                      <a:r>
                        <a:rPr lang="en-IE" sz="3500" b="1" i="0" u="none" strike="noStrike" cap="none">
                          <a:solidFill>
                            <a:schemeClr val="dk1"/>
                          </a:solidFill>
                          <a:latin typeface="Century Gothic"/>
                          <a:ea typeface="Century Gothic"/>
                          <a:cs typeface="Century Gothic"/>
                          <a:sym typeface="Century Gothic"/>
                        </a:rPr>
                        <a:t>CURRICULUM</a:t>
                      </a:r>
                      <a:endParaRPr sz="3500" b="1" i="0" u="none" strike="noStrike" cap="none">
                        <a:solidFill>
                          <a:schemeClr val="dk1"/>
                        </a:solidFill>
                        <a:latin typeface="Century Gothic"/>
                        <a:ea typeface="Century Gothic"/>
                        <a:cs typeface="Century Gothic"/>
                        <a:sym typeface="Century Gothic"/>
                      </a:endParaRPr>
                    </a:p>
                  </a:txBody>
                  <a:tcPr marL="91450" marR="91450" marT="45725" marB="457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hMerge="1">
                  <a:txBody>
                    <a:bodyPr/>
                    <a:lstStyle/>
                    <a:p>
                      <a:endParaRPr lang="en-US"/>
                    </a:p>
                  </a:txBody>
                  <a:tcPr/>
                </a:tc>
                <a:extLst>
                  <a:ext uri="{0D108BD9-81ED-4DB2-BD59-A6C34878D82A}">
                    <a16:rowId xmlns:a16="http://schemas.microsoft.com/office/drawing/2014/main" val="10000"/>
                  </a:ext>
                </a:extLst>
              </a:tr>
              <a:tr h="1090750">
                <a:tc>
                  <a:txBody>
                    <a:bodyPr/>
                    <a:lstStyle/>
                    <a:p>
                      <a:pPr marL="0" marR="0" lvl="0" indent="0" algn="l" rtl="0">
                        <a:lnSpc>
                          <a:spcPct val="100000"/>
                        </a:lnSpc>
                        <a:spcBef>
                          <a:spcPts val="0"/>
                        </a:spcBef>
                        <a:spcAft>
                          <a:spcPts val="0"/>
                        </a:spcAft>
                        <a:buClr>
                          <a:schemeClr val="lt2"/>
                        </a:buClr>
                        <a:buSzPts val="1650"/>
                        <a:buFont typeface="Noto Sans Symbols"/>
                        <a:buNone/>
                      </a:pPr>
                      <a:r>
                        <a:rPr lang="en-IE" sz="2200" b="1" i="0" u="none" strike="noStrike" cap="none">
                          <a:solidFill>
                            <a:schemeClr val="dk1"/>
                          </a:solidFill>
                          <a:latin typeface="Century Gothic"/>
                          <a:ea typeface="Century Gothic"/>
                          <a:cs typeface="Century Gothic"/>
                          <a:sym typeface="Century Gothic"/>
                        </a:rPr>
                        <a:t>Vocational Preparation</a:t>
                      </a:r>
                      <a:endParaRPr sz="2200" b="1" i="0" u="none" strike="noStrike" cap="none">
                        <a:solidFill>
                          <a:schemeClr val="dk1"/>
                        </a:solidFill>
                        <a:latin typeface="Century Gothic"/>
                        <a:ea typeface="Century Gothic"/>
                        <a:cs typeface="Century Gothic"/>
                        <a:sym typeface="Century Gothic"/>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Vocational Preparation &amp; Guidance</a:t>
                      </a:r>
                      <a:endParaRPr/>
                    </a:p>
                    <a:p>
                      <a:pPr marL="0" marR="0" lvl="0" indent="0" algn="l" rtl="0">
                        <a:lnSpc>
                          <a:spcPct val="100000"/>
                        </a:lnSpc>
                        <a:spcBef>
                          <a:spcPts val="440"/>
                        </a:spcBef>
                        <a:spcAft>
                          <a:spcPts val="0"/>
                        </a:spcAft>
                        <a:buClr>
                          <a:schemeClr val="lt2"/>
                        </a:buClr>
                        <a:buSzPts val="1650"/>
                        <a:buFont typeface="Noto Sans Symbols"/>
                        <a:buNone/>
                      </a:pPr>
                      <a:endParaRPr sz="2200" b="1"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44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English &amp; Communications</a:t>
                      </a:r>
                      <a:endParaRPr sz="2200" b="1" i="0" u="none" strike="noStrike" cap="none" dirty="0">
                        <a:solidFill>
                          <a:schemeClr val="dk1"/>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FF6600"/>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100525">
                <a:tc>
                  <a:txBody>
                    <a:bodyPr/>
                    <a:lstStyle/>
                    <a:p>
                      <a:pPr marL="0" marR="0" lvl="0" indent="0" algn="l" rtl="0">
                        <a:lnSpc>
                          <a:spcPct val="100000"/>
                        </a:lnSpc>
                        <a:spcBef>
                          <a:spcPts val="0"/>
                        </a:spcBef>
                        <a:spcAft>
                          <a:spcPts val="0"/>
                        </a:spcAft>
                        <a:buClr>
                          <a:schemeClr val="lt2"/>
                        </a:buClr>
                        <a:buSzPts val="1650"/>
                        <a:buFont typeface="Noto Sans Symbols"/>
                        <a:buNone/>
                      </a:pPr>
                      <a:r>
                        <a:rPr lang="en-IE" sz="2200" b="1" i="0" u="none" strike="noStrike" cap="none">
                          <a:solidFill>
                            <a:schemeClr val="dk1"/>
                          </a:solidFill>
                          <a:latin typeface="Century Gothic"/>
                          <a:ea typeface="Century Gothic"/>
                          <a:cs typeface="Century Gothic"/>
                          <a:sym typeface="Century Gothic"/>
                        </a:rPr>
                        <a:t>Vocational Education</a:t>
                      </a:r>
                      <a:endParaRPr sz="2200" b="1" i="0" u="none" strike="noStrike" cap="none">
                        <a:solidFill>
                          <a:schemeClr val="dk1"/>
                        </a:solidFill>
                        <a:latin typeface="Century Gothic"/>
                        <a:ea typeface="Century Gothic"/>
                        <a:cs typeface="Century Gothic"/>
                        <a:sym typeface="Century Gothic"/>
                      </a:endParaRPr>
                    </a:p>
                  </a:txBody>
                  <a:tcPr marL="91450" marR="91450" marT="45725" marB="45725">
                    <a:lnL w="28575" cap="flat" cmpd="sng">
                      <a:solidFill>
                        <a:schemeClr val="dk1"/>
                      </a:solidFill>
                      <a:prstDash val="solid"/>
                      <a:round/>
                      <a:headEnd type="none" w="sm" len="sm"/>
                      <a:tailEnd type="none" w="sm" len="sm"/>
                    </a:lnL>
                    <a:lnR w="12700" cap="flat" cmpd="sng">
                      <a:solidFill>
                        <a:srgbClr val="FF66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l" rtl="0">
                        <a:lnSpc>
                          <a:spcPct val="100000"/>
                        </a:lnSpc>
                        <a:spcBef>
                          <a:spcPts val="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Mathematical Applications</a:t>
                      </a:r>
                      <a:endParaRPr dirty="0"/>
                    </a:p>
                    <a:p>
                      <a:pPr marL="0" marR="0" lvl="0" indent="0" algn="l" rtl="0">
                        <a:lnSpc>
                          <a:spcPct val="100000"/>
                        </a:lnSpc>
                        <a:spcBef>
                          <a:spcPts val="440"/>
                        </a:spcBef>
                        <a:spcAft>
                          <a:spcPts val="0"/>
                        </a:spcAft>
                        <a:buClr>
                          <a:schemeClr val="lt2"/>
                        </a:buClr>
                        <a:buSzPts val="1650"/>
                        <a:buFont typeface="Noto Sans Symbols"/>
                        <a:buNone/>
                      </a:pPr>
                      <a:endParaRPr sz="22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44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Vocational Specialisms: </a:t>
                      </a:r>
                      <a:r>
                        <a:rPr lang="en-IE" sz="2200" b="1" i="0" u="none" strike="noStrike" cap="none" dirty="0" smtClean="0">
                          <a:solidFill>
                            <a:schemeClr val="dk1"/>
                          </a:solidFill>
                          <a:latin typeface="Century Gothic"/>
                          <a:ea typeface="Century Gothic"/>
                          <a:cs typeface="Century Gothic"/>
                          <a:sym typeface="Century Gothic"/>
                        </a:rPr>
                        <a:t>Graphics &amp;Construction </a:t>
                      </a:r>
                      <a:r>
                        <a:rPr lang="en-IE" sz="2200" b="1" i="0" u="none" strike="noStrike" cap="none" dirty="0">
                          <a:solidFill>
                            <a:schemeClr val="dk1"/>
                          </a:solidFill>
                          <a:latin typeface="Century Gothic"/>
                          <a:ea typeface="Century Gothic"/>
                          <a:cs typeface="Century Gothic"/>
                          <a:sym typeface="Century Gothic"/>
                        </a:rPr>
                        <a:t>Studies, Hotel Catering &amp; Tourism</a:t>
                      </a:r>
                      <a:endParaRPr dirty="0"/>
                    </a:p>
                    <a:p>
                      <a:pPr marL="0" marR="0" lvl="0" indent="0" algn="l" rtl="0">
                        <a:lnSpc>
                          <a:spcPct val="100000"/>
                        </a:lnSpc>
                        <a:spcBef>
                          <a:spcPts val="440"/>
                        </a:spcBef>
                        <a:spcAft>
                          <a:spcPts val="0"/>
                        </a:spcAft>
                        <a:buClr>
                          <a:schemeClr val="lt2"/>
                        </a:buClr>
                        <a:buSzPts val="1650"/>
                        <a:buFont typeface="Noto Sans Symbols"/>
                        <a:buNone/>
                      </a:pPr>
                      <a:endParaRPr sz="22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44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Information Communication Technology</a:t>
                      </a:r>
                      <a:endParaRPr sz="2200" b="1" i="0" u="none" strike="noStrike" cap="none" dirty="0">
                        <a:solidFill>
                          <a:schemeClr val="dk1"/>
                        </a:solidFill>
                        <a:latin typeface="Century Gothic"/>
                        <a:ea typeface="Century Gothic"/>
                        <a:cs typeface="Century Gothic"/>
                        <a:sym typeface="Century Gothic"/>
                      </a:endParaRPr>
                    </a:p>
                  </a:txBody>
                  <a:tcPr marL="91450" marR="91450" marT="45725" marB="45725">
                    <a:lnL w="12700" cap="flat" cmpd="sng">
                      <a:solidFill>
                        <a:srgbClr val="FF6600"/>
                      </a:solidFill>
                      <a:prstDash val="solid"/>
                      <a:round/>
                      <a:headEnd type="none" w="sm" len="sm"/>
                      <a:tailEnd type="none" w="sm" len="sm"/>
                    </a:lnL>
                    <a:lnR w="28575" cap="flat" cmpd="sng">
                      <a:solidFill>
                        <a:srgbClr val="FF6600"/>
                      </a:solidFill>
                      <a:prstDash val="solid"/>
                      <a:round/>
                      <a:headEnd type="none" w="sm" len="sm"/>
                      <a:tailEnd type="none" w="sm" len="sm"/>
                    </a:lnR>
                    <a:lnT w="12700" cap="flat" cmpd="sng">
                      <a:solidFill>
                        <a:srgbClr val="FF6600"/>
                      </a:solidFill>
                      <a:prstDash val="solid"/>
                      <a:round/>
                      <a:headEnd type="none" w="sm" len="sm"/>
                      <a:tailEnd type="none" w="sm" len="sm"/>
                    </a:lnT>
                    <a:lnB w="12700" cap="flat" cmpd="sng">
                      <a:solidFill>
                        <a:srgbClr val="FF6600"/>
                      </a:solidFill>
                      <a:prstDash val="solid"/>
                      <a:round/>
                      <a:headEnd type="none" w="sm" len="sm"/>
                      <a:tailEnd type="none" w="sm" len="sm"/>
                    </a:lnB>
                    <a:solidFill>
                      <a:schemeClr val="accent6"/>
                    </a:solidFill>
                  </a:tcPr>
                </a:tc>
                <a:extLst>
                  <a:ext uri="{0D108BD9-81ED-4DB2-BD59-A6C34878D82A}">
                    <a16:rowId xmlns:a16="http://schemas.microsoft.com/office/drawing/2014/main" val="10002"/>
                  </a:ext>
                </a:extLst>
              </a:tr>
              <a:tr h="2159900">
                <a:tc>
                  <a:txBody>
                    <a:bodyPr/>
                    <a:lstStyle/>
                    <a:p>
                      <a:pPr marL="0" marR="0" lvl="0" indent="0" algn="l" rtl="0">
                        <a:lnSpc>
                          <a:spcPct val="100000"/>
                        </a:lnSpc>
                        <a:spcBef>
                          <a:spcPts val="0"/>
                        </a:spcBef>
                        <a:spcAft>
                          <a:spcPts val="0"/>
                        </a:spcAft>
                        <a:buClr>
                          <a:schemeClr val="lt2"/>
                        </a:buClr>
                        <a:buSzPts val="1650"/>
                        <a:buFont typeface="Noto Sans Symbols"/>
                        <a:buNone/>
                      </a:pPr>
                      <a:r>
                        <a:rPr lang="en-IE" sz="2200" b="1" i="0" u="none" strike="noStrike" cap="none">
                          <a:solidFill>
                            <a:schemeClr val="dk1"/>
                          </a:solidFill>
                          <a:latin typeface="Century Gothic"/>
                          <a:ea typeface="Century Gothic"/>
                          <a:cs typeface="Century Gothic"/>
                          <a:sym typeface="Century Gothic"/>
                        </a:rPr>
                        <a:t>General Education</a:t>
                      </a:r>
                      <a:endParaRPr sz="2200" b="1" i="0" u="none" strike="noStrike" cap="none">
                        <a:solidFill>
                          <a:schemeClr val="dk1"/>
                        </a:solidFill>
                        <a:latin typeface="Century Gothic"/>
                        <a:ea typeface="Century Gothic"/>
                        <a:cs typeface="Century Gothic"/>
                        <a:sym typeface="Century Gothic"/>
                      </a:endParaRPr>
                    </a:p>
                  </a:txBody>
                  <a:tcPr marL="91450" marR="91450" marT="45725" marB="4572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6"/>
                    </a:solidFill>
                  </a:tcPr>
                </a:tc>
                <a:tc>
                  <a:txBody>
                    <a:bodyPr/>
                    <a:lstStyle/>
                    <a:p>
                      <a:pPr marL="0" marR="0" lvl="0" indent="0" algn="l" rtl="0">
                        <a:lnSpc>
                          <a:spcPct val="100000"/>
                        </a:lnSpc>
                        <a:spcBef>
                          <a:spcPts val="440"/>
                        </a:spcBef>
                        <a:spcAft>
                          <a:spcPts val="0"/>
                        </a:spcAft>
                        <a:buClr>
                          <a:schemeClr val="lt2"/>
                        </a:buClr>
                        <a:buSzPts val="1650"/>
                        <a:buFont typeface="Noto Sans Symbols"/>
                        <a:buNone/>
                      </a:pPr>
                      <a:r>
                        <a:rPr lang="en-IE" sz="2200" b="1" i="0" u="none" strike="noStrike" cap="none" dirty="0" smtClean="0">
                          <a:solidFill>
                            <a:schemeClr val="dk1"/>
                          </a:solidFill>
                          <a:latin typeface="Century Gothic"/>
                          <a:ea typeface="Century Gothic"/>
                          <a:cs typeface="Century Gothic"/>
                          <a:sym typeface="Century Gothic"/>
                        </a:rPr>
                        <a:t>Social </a:t>
                      </a:r>
                      <a:r>
                        <a:rPr lang="en-IE" sz="2200" b="1" i="0" u="none" strike="noStrike" cap="none" dirty="0">
                          <a:solidFill>
                            <a:schemeClr val="dk1"/>
                          </a:solidFill>
                          <a:latin typeface="Century Gothic"/>
                          <a:ea typeface="Century Gothic"/>
                          <a:cs typeface="Century Gothic"/>
                          <a:sym typeface="Century Gothic"/>
                        </a:rPr>
                        <a:t>Education</a:t>
                      </a:r>
                      <a:endParaRPr dirty="0"/>
                    </a:p>
                    <a:p>
                      <a:pPr marL="0" marR="0" lvl="0" indent="0" algn="l" rtl="0">
                        <a:lnSpc>
                          <a:spcPct val="100000"/>
                        </a:lnSpc>
                        <a:spcBef>
                          <a:spcPts val="44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Languages: </a:t>
                      </a:r>
                      <a:r>
                        <a:rPr lang="en-IE" sz="2200" b="1" i="0" u="none" strike="noStrike" cap="none" dirty="0" smtClean="0">
                          <a:solidFill>
                            <a:schemeClr val="dk1"/>
                          </a:solidFill>
                          <a:latin typeface="Century Gothic"/>
                          <a:ea typeface="Century Gothic"/>
                          <a:cs typeface="Century Gothic"/>
                          <a:sym typeface="Century Gothic"/>
                        </a:rPr>
                        <a:t>Irish 5th</a:t>
                      </a:r>
                      <a:r>
                        <a:rPr lang="en-IE" sz="2200" b="1" i="0" u="none" strike="noStrike" cap="none" baseline="0" dirty="0" smtClean="0">
                          <a:solidFill>
                            <a:schemeClr val="dk1"/>
                          </a:solidFill>
                          <a:latin typeface="Century Gothic"/>
                          <a:ea typeface="Century Gothic"/>
                          <a:cs typeface="Century Gothic"/>
                          <a:sym typeface="Century Gothic"/>
                        </a:rPr>
                        <a:t> year</a:t>
                      </a:r>
                      <a:r>
                        <a:rPr lang="en-IE" sz="2200" b="1" i="0" u="none" strike="noStrike" cap="none" dirty="0" smtClean="0">
                          <a:solidFill>
                            <a:schemeClr val="dk1"/>
                          </a:solidFill>
                          <a:latin typeface="Century Gothic"/>
                          <a:ea typeface="Century Gothic"/>
                          <a:cs typeface="Century Gothic"/>
                          <a:sym typeface="Century Gothic"/>
                        </a:rPr>
                        <a:t> &amp; French</a:t>
                      </a:r>
                      <a:r>
                        <a:rPr lang="en-IE" sz="2200" b="1" i="0" u="none" strike="noStrike" cap="none" baseline="0" dirty="0" smtClean="0">
                          <a:solidFill>
                            <a:schemeClr val="dk1"/>
                          </a:solidFill>
                          <a:latin typeface="Century Gothic"/>
                          <a:ea typeface="Century Gothic"/>
                          <a:cs typeface="Century Gothic"/>
                          <a:sym typeface="Century Gothic"/>
                        </a:rPr>
                        <a:t> </a:t>
                      </a:r>
                      <a:r>
                        <a:rPr lang="en-IE" sz="2200" b="1" i="1" u="none" strike="noStrike" cap="none" baseline="0" dirty="0" smtClean="0">
                          <a:solidFill>
                            <a:schemeClr val="dk1"/>
                          </a:solidFill>
                          <a:latin typeface="Century Gothic"/>
                          <a:ea typeface="Century Gothic"/>
                          <a:cs typeface="Century Gothic"/>
                          <a:sym typeface="Century Gothic"/>
                        </a:rPr>
                        <a:t>or</a:t>
                      </a:r>
                      <a:r>
                        <a:rPr lang="en-IE" sz="2200" b="1" i="0" u="none" strike="noStrike" cap="none" baseline="0" dirty="0" smtClean="0">
                          <a:solidFill>
                            <a:schemeClr val="dk1"/>
                          </a:solidFill>
                          <a:latin typeface="Century Gothic"/>
                          <a:ea typeface="Century Gothic"/>
                          <a:cs typeface="Century Gothic"/>
                          <a:sym typeface="Century Gothic"/>
                        </a:rPr>
                        <a:t> </a:t>
                      </a:r>
                      <a:r>
                        <a:rPr lang="en-IE" sz="2200" b="1" i="0" u="none" strike="noStrike" cap="none" dirty="0" smtClean="0">
                          <a:solidFill>
                            <a:schemeClr val="dk1"/>
                          </a:solidFill>
                          <a:latin typeface="Century Gothic"/>
                          <a:ea typeface="Century Gothic"/>
                          <a:cs typeface="Century Gothic"/>
                          <a:sym typeface="Century Gothic"/>
                        </a:rPr>
                        <a:t>German 6</a:t>
                      </a:r>
                      <a:r>
                        <a:rPr lang="en-IE" sz="2200" b="1" i="0" u="none" strike="noStrike" cap="none" baseline="30000" dirty="0" smtClean="0">
                          <a:solidFill>
                            <a:schemeClr val="dk1"/>
                          </a:solidFill>
                          <a:latin typeface="Century Gothic"/>
                          <a:ea typeface="Century Gothic"/>
                          <a:cs typeface="Century Gothic"/>
                          <a:sym typeface="Century Gothic"/>
                        </a:rPr>
                        <a:t>th</a:t>
                      </a:r>
                      <a:r>
                        <a:rPr lang="en-IE" sz="2200" b="1" i="0" u="none" strike="noStrike" cap="none" dirty="0" smtClean="0">
                          <a:solidFill>
                            <a:schemeClr val="dk1"/>
                          </a:solidFill>
                          <a:latin typeface="Century Gothic"/>
                          <a:ea typeface="Century Gothic"/>
                          <a:cs typeface="Century Gothic"/>
                          <a:sym typeface="Century Gothic"/>
                        </a:rPr>
                        <a:t> year </a:t>
                      </a:r>
                      <a:endParaRPr dirty="0"/>
                    </a:p>
                    <a:p>
                      <a:pPr marL="0" marR="0" lvl="0" indent="0" algn="l" rtl="0">
                        <a:lnSpc>
                          <a:spcPct val="100000"/>
                        </a:lnSpc>
                        <a:spcBef>
                          <a:spcPts val="44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Leisure &amp; Recreation: including P.E</a:t>
                      </a:r>
                      <a:r>
                        <a:rPr lang="en-IE" sz="2200" b="1" i="0" u="none" strike="noStrike" cap="none" dirty="0" smtClean="0">
                          <a:solidFill>
                            <a:schemeClr val="dk1"/>
                          </a:solidFill>
                          <a:latin typeface="Century Gothic"/>
                          <a:ea typeface="Century Gothic"/>
                          <a:cs typeface="Century Gothic"/>
                          <a:sym typeface="Century Gothic"/>
                        </a:rPr>
                        <a:t>.</a:t>
                      </a:r>
                    </a:p>
                    <a:p>
                      <a:pPr marL="0" marR="0" lvl="0" indent="0" algn="l" rtl="0">
                        <a:lnSpc>
                          <a:spcPct val="100000"/>
                        </a:lnSpc>
                        <a:spcBef>
                          <a:spcPts val="440"/>
                        </a:spcBef>
                        <a:spcAft>
                          <a:spcPts val="0"/>
                        </a:spcAft>
                        <a:buClr>
                          <a:schemeClr val="lt2"/>
                        </a:buClr>
                        <a:buSzPts val="1650"/>
                        <a:buFont typeface="Noto Sans Symbols"/>
                        <a:buNone/>
                      </a:pPr>
                      <a:r>
                        <a:rPr lang="en-GB" sz="2200" b="1" i="0" u="none" strike="noStrike" cap="none" dirty="0" smtClean="0">
                          <a:solidFill>
                            <a:schemeClr val="dk1"/>
                          </a:solidFill>
                          <a:latin typeface="Century Gothic"/>
                          <a:sym typeface="Century Gothic"/>
                        </a:rPr>
                        <a:t>ART</a:t>
                      </a:r>
                      <a:endParaRPr dirty="0"/>
                    </a:p>
                    <a:p>
                      <a:pPr marL="0" marR="0" lvl="0" indent="0" algn="l" rtl="0">
                        <a:lnSpc>
                          <a:spcPct val="100000"/>
                        </a:lnSpc>
                        <a:spcBef>
                          <a:spcPts val="440"/>
                        </a:spcBef>
                        <a:spcAft>
                          <a:spcPts val="0"/>
                        </a:spcAft>
                        <a:buClr>
                          <a:schemeClr val="lt2"/>
                        </a:buClr>
                        <a:buSzPts val="1650"/>
                        <a:buFont typeface="Noto Sans Symbols"/>
                        <a:buNone/>
                      </a:pPr>
                      <a:r>
                        <a:rPr lang="en-IE" sz="2200" b="1" i="0" u="none" strike="noStrike" cap="none" dirty="0">
                          <a:solidFill>
                            <a:schemeClr val="dk1"/>
                          </a:solidFill>
                          <a:latin typeface="Century Gothic"/>
                          <a:ea typeface="Century Gothic"/>
                          <a:cs typeface="Century Gothic"/>
                          <a:sym typeface="Century Gothic"/>
                        </a:rPr>
                        <a:t>Religious Education</a:t>
                      </a:r>
                      <a:endParaRPr dirty="0"/>
                    </a:p>
                    <a:p>
                      <a:pPr marL="0" marR="0" lvl="0" indent="0" algn="l" rtl="0">
                        <a:lnSpc>
                          <a:spcPct val="100000"/>
                        </a:lnSpc>
                        <a:spcBef>
                          <a:spcPts val="440"/>
                        </a:spcBef>
                        <a:spcAft>
                          <a:spcPts val="0"/>
                        </a:spcAft>
                        <a:buClr>
                          <a:schemeClr val="lt2"/>
                        </a:buClr>
                        <a:buSzPts val="1650"/>
                        <a:buFont typeface="Noto Sans Symbols"/>
                        <a:buNone/>
                      </a:pPr>
                      <a:endParaRPr sz="2200" b="1" i="0" u="none" strike="noStrike" cap="none" dirty="0">
                        <a:solidFill>
                          <a:schemeClr val="dk1"/>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rgbClr val="FF6600"/>
                      </a:solidFill>
                      <a:prstDash val="solid"/>
                      <a:round/>
                      <a:headEnd type="none" w="sm" len="sm"/>
                      <a:tailEnd type="none" w="sm" len="sm"/>
                    </a:lnT>
                    <a:lnB w="28575"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3"/>
                  </a:ext>
                </a:extLst>
              </a:tr>
            </a:tbl>
          </a:graphicData>
        </a:graphic>
      </p:graphicFrame>
      <p:sp>
        <p:nvSpPr>
          <p:cNvPr id="287" name="Google Shape;287;p17"/>
          <p:cNvSpPr txBox="1"/>
          <p:nvPr/>
        </p:nvSpPr>
        <p:spPr>
          <a:xfrm>
            <a:off x="0" y="6400800"/>
            <a:ext cx="3311525"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67"/>
        <p:cNvGrpSpPr/>
        <p:nvPr/>
      </p:nvGrpSpPr>
      <p:grpSpPr>
        <a:xfrm>
          <a:off x="0" y="0"/>
          <a:ext cx="0" cy="0"/>
          <a:chOff x="0" y="0"/>
          <a:chExt cx="0" cy="0"/>
        </a:xfrm>
      </p:grpSpPr>
      <p:sp>
        <p:nvSpPr>
          <p:cNvPr id="368" name="Google Shape;368;p29"/>
          <p:cNvSpPr txBox="1">
            <a:spLocks noGrp="1"/>
          </p:cNvSpPr>
          <p:nvPr>
            <p:ph type="title" idx="4294967295"/>
          </p:nvPr>
        </p:nvSpPr>
        <p:spPr>
          <a:xfrm>
            <a:off x="0" y="701675"/>
            <a:ext cx="6264275" cy="5762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1"/>
              </a:buClr>
              <a:buSzPct val="100000"/>
              <a:buFont typeface="Century Gothic"/>
              <a:buNone/>
            </a:pPr>
            <a:r>
              <a:rPr lang="en-IE" sz="2800"/>
              <a:t/>
            </a:r>
            <a:br>
              <a:rPr lang="en-IE" sz="2800"/>
            </a:br>
            <a:r>
              <a:rPr lang="en-IE" sz="2800"/>
              <a:t>     </a:t>
            </a:r>
            <a:br>
              <a:rPr lang="en-IE" sz="2800"/>
            </a:br>
            <a:r>
              <a:rPr lang="en-IE" sz="2800"/>
              <a:t>  </a:t>
            </a:r>
            <a:br>
              <a:rPr lang="en-IE" sz="2800"/>
            </a:br>
            <a:r>
              <a:rPr lang="en-IE" sz="2800"/>
              <a:t/>
            </a:r>
            <a:br>
              <a:rPr lang="en-IE" sz="2800"/>
            </a:br>
            <a:r>
              <a:rPr lang="en-IE" sz="2800"/>
              <a:t/>
            </a:r>
            <a:br>
              <a:rPr lang="en-IE" sz="2800"/>
            </a:br>
            <a:r>
              <a:rPr lang="en-IE" sz="2800"/>
              <a:t/>
            </a:r>
            <a:br>
              <a:rPr lang="en-IE" sz="2800"/>
            </a:br>
            <a:r>
              <a:rPr lang="en-IE" sz="2800"/>
              <a:t>     </a:t>
            </a:r>
            <a:r>
              <a:rPr lang="en-IE" sz="4000" b="1">
                <a:solidFill>
                  <a:schemeClr val="lt2"/>
                </a:solidFill>
              </a:rPr>
              <a:t/>
            </a:r>
            <a:br>
              <a:rPr lang="en-IE" sz="4000" b="1">
                <a:solidFill>
                  <a:schemeClr val="lt2"/>
                </a:solidFill>
              </a:rPr>
            </a:br>
            <a:endParaRPr sz="4000" b="1">
              <a:solidFill>
                <a:schemeClr val="lt2"/>
              </a:solidFill>
            </a:endParaRPr>
          </a:p>
        </p:txBody>
      </p:sp>
      <p:sp>
        <p:nvSpPr>
          <p:cNvPr id="369" name="Google Shape;369;p29"/>
          <p:cNvSpPr txBox="1"/>
          <p:nvPr/>
        </p:nvSpPr>
        <p:spPr>
          <a:xfrm>
            <a:off x="1524000" y="1600200"/>
            <a:ext cx="5970588" cy="46196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00000"/>
                </a:solidFill>
                <a:latin typeface="Times New Roman"/>
                <a:ea typeface="Times New Roman"/>
                <a:cs typeface="Times New Roman"/>
                <a:sym typeface="Times New Roman"/>
              </a:rPr>
              <a:t>The Leaving Certificate Applied Route Map</a:t>
            </a:r>
            <a:endParaRPr sz="1400" b="1">
              <a:solidFill>
                <a:srgbClr val="C00000"/>
              </a:solidFill>
              <a:latin typeface="Times New Roman"/>
              <a:ea typeface="Times New Roman"/>
              <a:cs typeface="Times New Roman"/>
              <a:sym typeface="Times New Roman"/>
            </a:endParaRPr>
          </a:p>
        </p:txBody>
      </p:sp>
      <p:sp>
        <p:nvSpPr>
          <p:cNvPr id="370" name="Google Shape;370;p29"/>
          <p:cNvSpPr txBox="1"/>
          <p:nvPr/>
        </p:nvSpPr>
        <p:spPr>
          <a:xfrm>
            <a:off x="381000" y="2667000"/>
            <a:ext cx="2438400" cy="3857625"/>
          </a:xfrm>
          <a:prstGeom prst="rect">
            <a:avLst/>
          </a:prstGeom>
          <a:solidFill>
            <a:srgbClr val="FF505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000000"/>
              </a:solidFill>
              <a:latin typeface="Times New Roman"/>
              <a:ea typeface="Times New Roman"/>
              <a:cs typeface="Times New Roman"/>
              <a:sym typeface="Times New Roman"/>
            </a:endParaRPr>
          </a:p>
          <a:p>
            <a:pPr marL="0" marR="0" lvl="0" indent="0" algn="l" rtl="0">
              <a:lnSpc>
                <a:spcPct val="85000"/>
              </a:lnSpc>
              <a:spcBef>
                <a:spcPts val="1000"/>
              </a:spcBef>
              <a:spcAft>
                <a:spcPts val="0"/>
              </a:spcAft>
              <a:buNone/>
            </a:pPr>
            <a:r>
              <a:rPr lang="en-IE" sz="2000" b="1">
                <a:solidFill>
                  <a:srgbClr val="000000"/>
                </a:solidFill>
                <a:latin typeface="Times New Roman"/>
                <a:ea typeface="Times New Roman"/>
                <a:cs typeface="Times New Roman"/>
                <a:sym typeface="Times New Roman"/>
              </a:rPr>
              <a:t>Leaving </a:t>
            </a:r>
            <a:endParaRPr/>
          </a:p>
          <a:p>
            <a:pPr marL="0" marR="0" lvl="0" indent="0" algn="l" rtl="0">
              <a:lnSpc>
                <a:spcPct val="85000"/>
              </a:lnSpc>
              <a:spcBef>
                <a:spcPts val="1000"/>
              </a:spcBef>
              <a:spcAft>
                <a:spcPts val="0"/>
              </a:spcAft>
              <a:buNone/>
            </a:pPr>
            <a:r>
              <a:rPr lang="en-IE" sz="2000" b="1">
                <a:solidFill>
                  <a:srgbClr val="000000"/>
                </a:solidFill>
                <a:latin typeface="Times New Roman"/>
                <a:ea typeface="Times New Roman"/>
                <a:cs typeface="Times New Roman"/>
                <a:sym typeface="Times New Roman"/>
              </a:rPr>
              <a:t>Certificate</a:t>
            </a:r>
            <a:endParaRPr/>
          </a:p>
          <a:p>
            <a:pPr marL="0" marR="0" lvl="0" indent="0" algn="l" rtl="0">
              <a:lnSpc>
                <a:spcPct val="85000"/>
              </a:lnSpc>
              <a:spcBef>
                <a:spcPts val="1000"/>
              </a:spcBef>
              <a:spcAft>
                <a:spcPts val="0"/>
              </a:spcAft>
              <a:buNone/>
            </a:pPr>
            <a:r>
              <a:rPr lang="en-IE" sz="2000" b="1">
                <a:solidFill>
                  <a:srgbClr val="000000"/>
                </a:solidFill>
                <a:latin typeface="Times New Roman"/>
                <a:ea typeface="Times New Roman"/>
                <a:cs typeface="Times New Roman"/>
                <a:sym typeface="Times New Roman"/>
              </a:rPr>
              <a:t> Applied</a:t>
            </a:r>
            <a:endParaRPr/>
          </a:p>
          <a:p>
            <a:pPr marL="0" marR="0" lvl="0" indent="0" algn="l" rtl="0">
              <a:lnSpc>
                <a:spcPct val="85000"/>
              </a:lnSpc>
              <a:spcBef>
                <a:spcPts val="1200"/>
              </a:spcBef>
              <a:spcAft>
                <a:spcPts val="0"/>
              </a:spcAft>
              <a:buNone/>
            </a:pPr>
            <a:endParaRPr sz="2400" b="1">
              <a:solidFill>
                <a:srgbClr val="000000"/>
              </a:solidFill>
              <a:latin typeface="Times New Roman"/>
              <a:ea typeface="Times New Roman"/>
              <a:cs typeface="Times New Roman"/>
              <a:sym typeface="Times New Roman"/>
            </a:endParaRPr>
          </a:p>
          <a:p>
            <a:pPr marL="0" marR="0" lvl="0" indent="-101600" algn="l" rtl="0">
              <a:lnSpc>
                <a:spcPct val="85000"/>
              </a:lnSpc>
              <a:spcBef>
                <a:spcPts val="800"/>
              </a:spcBef>
              <a:spcAft>
                <a:spcPts val="0"/>
              </a:spcAft>
              <a:buClr>
                <a:srgbClr val="000000"/>
              </a:buClr>
              <a:buSzPts val="1600"/>
              <a:buFont typeface="Times New Roman"/>
              <a:buChar char="•"/>
            </a:pPr>
            <a:r>
              <a:rPr lang="en-IE" sz="1600" b="1">
                <a:solidFill>
                  <a:srgbClr val="000000"/>
                </a:solidFill>
                <a:latin typeface="Times New Roman"/>
                <a:ea typeface="Times New Roman"/>
                <a:cs typeface="Times New Roman"/>
                <a:sym typeface="Times New Roman"/>
              </a:rPr>
              <a:t>Vocational Preparation</a:t>
            </a:r>
            <a:endParaRPr/>
          </a:p>
          <a:p>
            <a:pPr marL="0" marR="0" lvl="0" indent="-101600" algn="l" rtl="0">
              <a:lnSpc>
                <a:spcPct val="85000"/>
              </a:lnSpc>
              <a:spcBef>
                <a:spcPts val="800"/>
              </a:spcBef>
              <a:spcAft>
                <a:spcPts val="0"/>
              </a:spcAft>
              <a:buClr>
                <a:srgbClr val="000000"/>
              </a:buClr>
              <a:buSzPts val="1600"/>
              <a:buFont typeface="Times New Roman"/>
              <a:buChar char="•"/>
            </a:pPr>
            <a:r>
              <a:rPr lang="en-IE" sz="1600" b="1">
                <a:solidFill>
                  <a:srgbClr val="000000"/>
                </a:solidFill>
                <a:latin typeface="Times New Roman"/>
                <a:ea typeface="Times New Roman"/>
                <a:cs typeface="Times New Roman"/>
                <a:sym typeface="Times New Roman"/>
              </a:rPr>
              <a:t>Vocational Education</a:t>
            </a:r>
            <a:endParaRPr/>
          </a:p>
          <a:p>
            <a:pPr marL="0" marR="0" lvl="0" indent="-101600" algn="l" rtl="0">
              <a:lnSpc>
                <a:spcPct val="85000"/>
              </a:lnSpc>
              <a:spcBef>
                <a:spcPts val="800"/>
              </a:spcBef>
              <a:spcAft>
                <a:spcPts val="0"/>
              </a:spcAft>
              <a:buClr>
                <a:srgbClr val="000000"/>
              </a:buClr>
              <a:buSzPts val="1600"/>
              <a:buFont typeface="Times New Roman"/>
              <a:buChar char="•"/>
            </a:pPr>
            <a:r>
              <a:rPr lang="en-IE" sz="1600" b="1">
                <a:solidFill>
                  <a:srgbClr val="000000"/>
                </a:solidFill>
                <a:latin typeface="Times New Roman"/>
                <a:ea typeface="Times New Roman"/>
                <a:cs typeface="Times New Roman"/>
                <a:sym typeface="Times New Roman"/>
              </a:rPr>
              <a:t>General Education</a:t>
            </a:r>
            <a:endParaRPr/>
          </a:p>
          <a:p>
            <a:pPr marL="0" marR="0" lvl="0" indent="0" algn="l" rtl="0">
              <a:spcBef>
                <a:spcPts val="800"/>
              </a:spcBef>
              <a:spcAft>
                <a:spcPts val="0"/>
              </a:spcAft>
              <a:buClr>
                <a:schemeClr val="dk1"/>
              </a:buClr>
              <a:buSzPts val="1600"/>
              <a:buFont typeface="Century Gothic"/>
              <a:buNone/>
            </a:pPr>
            <a:endParaRPr sz="1600" b="1">
              <a:solidFill>
                <a:srgbClr val="000000"/>
              </a:solidFill>
              <a:latin typeface="Times New Roman"/>
              <a:ea typeface="Times New Roman"/>
              <a:cs typeface="Times New Roman"/>
              <a:sym typeface="Times New Roman"/>
            </a:endParaRPr>
          </a:p>
          <a:p>
            <a:pPr marL="0" marR="0" lvl="0" indent="0" algn="l" rtl="0">
              <a:spcBef>
                <a:spcPts val="800"/>
              </a:spcBef>
              <a:spcAft>
                <a:spcPts val="0"/>
              </a:spcAft>
              <a:buClr>
                <a:schemeClr val="dk1"/>
              </a:buClr>
              <a:buSzPts val="1600"/>
              <a:buFont typeface="Century Gothic"/>
              <a:buNone/>
            </a:pPr>
            <a:endParaRPr sz="1600">
              <a:solidFill>
                <a:srgbClr val="000000"/>
              </a:solidFill>
              <a:latin typeface="Times New Roman"/>
              <a:ea typeface="Times New Roman"/>
              <a:cs typeface="Times New Roman"/>
              <a:sym typeface="Times New Roman"/>
            </a:endParaRPr>
          </a:p>
        </p:txBody>
      </p:sp>
      <p:sp>
        <p:nvSpPr>
          <p:cNvPr id="371" name="Google Shape;371;p29"/>
          <p:cNvSpPr txBox="1"/>
          <p:nvPr/>
        </p:nvSpPr>
        <p:spPr>
          <a:xfrm>
            <a:off x="3429000" y="2667000"/>
            <a:ext cx="1600200" cy="1963738"/>
          </a:xfrm>
          <a:prstGeom prst="rect">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2000" b="1">
                <a:solidFill>
                  <a:srgbClr val="000000"/>
                </a:solidFill>
                <a:latin typeface="Times New Roman"/>
                <a:ea typeface="Times New Roman"/>
                <a:cs typeface="Times New Roman"/>
                <a:sym typeface="Times New Roman"/>
              </a:rPr>
              <a:t>Further</a:t>
            </a:r>
            <a:endParaRPr/>
          </a:p>
          <a:p>
            <a:pPr marL="0" marR="0" lvl="0" indent="0" algn="ctr" rtl="0">
              <a:spcBef>
                <a:spcPts val="1000"/>
              </a:spcBef>
              <a:spcAft>
                <a:spcPts val="0"/>
              </a:spcAft>
              <a:buNone/>
            </a:pPr>
            <a:r>
              <a:rPr lang="en-IE" sz="2000" b="1">
                <a:solidFill>
                  <a:srgbClr val="000000"/>
                </a:solidFill>
                <a:latin typeface="Times New Roman"/>
                <a:ea typeface="Times New Roman"/>
                <a:cs typeface="Times New Roman"/>
                <a:sym typeface="Times New Roman"/>
              </a:rPr>
              <a:t>Education</a:t>
            </a:r>
            <a:endParaRPr sz="2400" b="1">
              <a:solidFill>
                <a:srgbClr val="000000"/>
              </a:solidFill>
              <a:latin typeface="Times New Roman"/>
              <a:ea typeface="Times New Roman"/>
              <a:cs typeface="Times New Roman"/>
              <a:sym typeface="Times New Roman"/>
            </a:endParaRPr>
          </a:p>
          <a:p>
            <a:pPr marL="0" marR="0" lvl="0" indent="0" algn="ctr" rtl="0">
              <a:spcBef>
                <a:spcPts val="800"/>
              </a:spcBef>
              <a:spcAft>
                <a:spcPts val="0"/>
              </a:spcAft>
              <a:buNone/>
            </a:pPr>
            <a:r>
              <a:rPr lang="en-IE" sz="1600" b="1">
                <a:solidFill>
                  <a:srgbClr val="000000"/>
                </a:solidFill>
                <a:latin typeface="Times New Roman"/>
                <a:ea typeface="Times New Roman"/>
                <a:cs typeface="Times New Roman"/>
                <a:sym typeface="Times New Roman"/>
              </a:rPr>
              <a:t>Post Leaving</a:t>
            </a:r>
            <a:endParaRPr/>
          </a:p>
          <a:p>
            <a:pPr marL="0" marR="0" lvl="0" indent="0" algn="ctr" rtl="0">
              <a:spcBef>
                <a:spcPts val="800"/>
              </a:spcBef>
              <a:spcAft>
                <a:spcPts val="0"/>
              </a:spcAft>
              <a:buNone/>
            </a:pPr>
            <a:r>
              <a:rPr lang="en-IE" sz="1600" b="1">
                <a:solidFill>
                  <a:srgbClr val="000000"/>
                </a:solidFill>
                <a:latin typeface="Times New Roman"/>
                <a:ea typeface="Times New Roman"/>
                <a:cs typeface="Times New Roman"/>
                <a:sym typeface="Times New Roman"/>
              </a:rPr>
              <a:t>Certificate</a:t>
            </a:r>
            <a:endParaRPr/>
          </a:p>
          <a:p>
            <a:pPr marL="0" marR="0" lvl="0" indent="0" algn="ctr" rtl="0">
              <a:spcBef>
                <a:spcPts val="800"/>
              </a:spcBef>
              <a:spcAft>
                <a:spcPts val="0"/>
              </a:spcAft>
              <a:buNone/>
            </a:pPr>
            <a:r>
              <a:rPr lang="en-IE" sz="1600" b="1">
                <a:solidFill>
                  <a:srgbClr val="000000"/>
                </a:solidFill>
                <a:latin typeface="Times New Roman"/>
                <a:ea typeface="Times New Roman"/>
                <a:cs typeface="Times New Roman"/>
                <a:sym typeface="Times New Roman"/>
              </a:rPr>
              <a:t>Course</a:t>
            </a:r>
            <a:endParaRPr sz="2400" b="1">
              <a:solidFill>
                <a:srgbClr val="000000"/>
              </a:solidFill>
              <a:latin typeface="Times New Roman"/>
              <a:ea typeface="Times New Roman"/>
              <a:cs typeface="Times New Roman"/>
              <a:sym typeface="Times New Roman"/>
            </a:endParaRPr>
          </a:p>
        </p:txBody>
      </p:sp>
      <p:sp>
        <p:nvSpPr>
          <p:cNvPr id="372" name="Google Shape;372;p29"/>
          <p:cNvSpPr txBox="1"/>
          <p:nvPr/>
        </p:nvSpPr>
        <p:spPr>
          <a:xfrm>
            <a:off x="3429000" y="5486400"/>
            <a:ext cx="1752600" cy="773113"/>
          </a:xfrm>
          <a:prstGeom prst="rect">
            <a:avLst/>
          </a:prstGeom>
          <a:solidFill>
            <a:srgbClr val="FF66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2000" b="1" dirty="0" smtClean="0">
                <a:solidFill>
                  <a:srgbClr val="000000"/>
                </a:solidFill>
                <a:latin typeface="Times New Roman"/>
                <a:ea typeface="Times New Roman"/>
                <a:cs typeface="Times New Roman"/>
                <a:sym typeface="Times New Roman"/>
              </a:rPr>
              <a:t>SOLAS </a:t>
            </a:r>
            <a:endParaRPr sz="2000" b="1" dirty="0">
              <a:solidFill>
                <a:srgbClr val="000000"/>
              </a:solidFill>
              <a:latin typeface="Times New Roman"/>
              <a:ea typeface="Times New Roman"/>
              <a:cs typeface="Times New Roman"/>
              <a:sym typeface="Times New Roman"/>
            </a:endParaRPr>
          </a:p>
          <a:p>
            <a:pPr marL="0" marR="0" lvl="0" indent="0" algn="ctr" rtl="0">
              <a:spcBef>
                <a:spcPts val="800"/>
              </a:spcBef>
              <a:spcAft>
                <a:spcPts val="0"/>
              </a:spcAft>
              <a:buNone/>
            </a:pPr>
            <a:r>
              <a:rPr lang="en-IE" sz="1600" b="1" dirty="0">
                <a:solidFill>
                  <a:srgbClr val="000000"/>
                </a:solidFill>
                <a:latin typeface="Times New Roman"/>
                <a:ea typeface="Times New Roman"/>
                <a:cs typeface="Times New Roman"/>
                <a:sym typeface="Times New Roman"/>
              </a:rPr>
              <a:t>Apprenticeships</a:t>
            </a:r>
            <a:endParaRPr sz="1600" b="1" dirty="0">
              <a:solidFill>
                <a:srgbClr val="000000"/>
              </a:solidFill>
              <a:latin typeface="Times New Roman"/>
              <a:ea typeface="Times New Roman"/>
              <a:cs typeface="Times New Roman"/>
              <a:sym typeface="Times New Roman"/>
            </a:endParaRPr>
          </a:p>
        </p:txBody>
      </p:sp>
      <p:sp>
        <p:nvSpPr>
          <p:cNvPr id="373" name="Google Shape;373;p29"/>
          <p:cNvSpPr txBox="1"/>
          <p:nvPr/>
        </p:nvSpPr>
        <p:spPr>
          <a:xfrm>
            <a:off x="5638800" y="3429000"/>
            <a:ext cx="1676400" cy="2020888"/>
          </a:xfrm>
          <a:prstGeom prst="rect">
            <a:avLst/>
          </a:prstGeom>
          <a:solidFill>
            <a:srgbClr val="6699FF"/>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000" b="1">
              <a:solidFill>
                <a:srgbClr val="000000"/>
              </a:solidFill>
              <a:latin typeface="Times New Roman"/>
              <a:ea typeface="Times New Roman"/>
              <a:cs typeface="Times New Roman"/>
              <a:sym typeface="Times New Roman"/>
            </a:endParaRPr>
          </a:p>
          <a:p>
            <a:pPr marL="0" marR="0" lvl="0" indent="0" algn="ctr" rtl="0">
              <a:spcBef>
                <a:spcPts val="1000"/>
              </a:spcBef>
              <a:spcAft>
                <a:spcPts val="0"/>
              </a:spcAft>
              <a:buNone/>
            </a:pPr>
            <a:r>
              <a:rPr lang="en-IE" sz="2000" b="1">
                <a:solidFill>
                  <a:srgbClr val="000000"/>
                </a:solidFill>
                <a:latin typeface="Times New Roman"/>
                <a:ea typeface="Times New Roman"/>
                <a:cs typeface="Times New Roman"/>
                <a:sym typeface="Times New Roman"/>
              </a:rPr>
              <a:t>Further &amp; Higher Education</a:t>
            </a:r>
            <a:endParaRPr/>
          </a:p>
          <a:p>
            <a:pPr marL="0" marR="0" lvl="0" indent="0" algn="ctr" rtl="0">
              <a:spcBef>
                <a:spcPts val="1200"/>
              </a:spcBef>
              <a:spcAft>
                <a:spcPts val="0"/>
              </a:spcAft>
              <a:buNone/>
            </a:pPr>
            <a:endParaRPr sz="2400" b="1">
              <a:solidFill>
                <a:srgbClr val="000000"/>
              </a:solidFill>
              <a:latin typeface="Times New Roman"/>
              <a:ea typeface="Times New Roman"/>
              <a:cs typeface="Times New Roman"/>
              <a:sym typeface="Times New Roman"/>
            </a:endParaRPr>
          </a:p>
        </p:txBody>
      </p:sp>
      <p:sp>
        <p:nvSpPr>
          <p:cNvPr id="374" name="Google Shape;374;p29"/>
          <p:cNvSpPr txBox="1"/>
          <p:nvPr/>
        </p:nvSpPr>
        <p:spPr>
          <a:xfrm>
            <a:off x="7772400" y="4876800"/>
            <a:ext cx="1054100" cy="1136650"/>
          </a:xfrm>
          <a:prstGeom prst="rect">
            <a:avLst/>
          </a:prstGeom>
          <a:solidFill>
            <a:srgbClr val="FFC000"/>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IE" sz="2000" b="1">
                <a:solidFill>
                  <a:srgbClr val="000000"/>
                </a:solidFill>
                <a:latin typeface="Times New Roman"/>
                <a:ea typeface="Times New Roman"/>
                <a:cs typeface="Times New Roman"/>
                <a:sym typeface="Times New Roman"/>
              </a:rPr>
              <a:t>Careers</a:t>
            </a:r>
            <a:endParaRPr/>
          </a:p>
          <a:p>
            <a:pPr marL="0" marR="0" lvl="0" indent="0" algn="l" rtl="0">
              <a:spcBef>
                <a:spcPts val="0"/>
              </a:spcBef>
              <a:spcAft>
                <a:spcPts val="0"/>
              </a:spcAft>
              <a:buNone/>
            </a:pPr>
            <a:endParaRPr sz="2400" b="1">
              <a:solidFill>
                <a:srgbClr val="000000"/>
              </a:solidFill>
              <a:latin typeface="Times New Roman"/>
              <a:ea typeface="Times New Roman"/>
              <a:cs typeface="Times New Roman"/>
              <a:sym typeface="Times New Roman"/>
            </a:endParaRPr>
          </a:p>
        </p:txBody>
      </p:sp>
      <p:cxnSp>
        <p:nvCxnSpPr>
          <p:cNvPr id="375" name="Google Shape;375;p29"/>
          <p:cNvCxnSpPr/>
          <p:nvPr/>
        </p:nvCxnSpPr>
        <p:spPr>
          <a:xfrm>
            <a:off x="5791200" y="3581400"/>
            <a:ext cx="0" cy="0"/>
          </a:xfrm>
          <a:prstGeom prst="straightConnector1">
            <a:avLst/>
          </a:prstGeom>
          <a:noFill/>
          <a:ln w="9525" cap="flat" cmpd="sng">
            <a:solidFill>
              <a:schemeClr val="dk1"/>
            </a:solidFill>
            <a:prstDash val="solid"/>
            <a:round/>
            <a:headEnd type="none" w="med" len="med"/>
            <a:tailEnd type="none" w="med" len="med"/>
          </a:ln>
        </p:spPr>
      </p:cxnSp>
      <p:cxnSp>
        <p:nvCxnSpPr>
          <p:cNvPr id="376" name="Google Shape;376;p29"/>
          <p:cNvCxnSpPr/>
          <p:nvPr/>
        </p:nvCxnSpPr>
        <p:spPr>
          <a:xfrm>
            <a:off x="2819400" y="3429000"/>
            <a:ext cx="609600" cy="0"/>
          </a:xfrm>
          <a:prstGeom prst="straightConnector1">
            <a:avLst/>
          </a:prstGeom>
          <a:noFill/>
          <a:ln w="9525" cap="flat" cmpd="sng">
            <a:solidFill>
              <a:schemeClr val="dk1"/>
            </a:solidFill>
            <a:prstDash val="solid"/>
            <a:round/>
            <a:headEnd type="none" w="med" len="med"/>
            <a:tailEnd type="triangle" w="med" len="med"/>
          </a:ln>
        </p:spPr>
      </p:cxnSp>
      <p:cxnSp>
        <p:nvCxnSpPr>
          <p:cNvPr id="377" name="Google Shape;377;p29"/>
          <p:cNvCxnSpPr/>
          <p:nvPr/>
        </p:nvCxnSpPr>
        <p:spPr>
          <a:xfrm>
            <a:off x="2819400" y="5791200"/>
            <a:ext cx="609600" cy="0"/>
          </a:xfrm>
          <a:prstGeom prst="straightConnector1">
            <a:avLst/>
          </a:prstGeom>
          <a:noFill/>
          <a:ln w="9525" cap="flat" cmpd="sng">
            <a:solidFill>
              <a:schemeClr val="dk1"/>
            </a:solidFill>
            <a:prstDash val="solid"/>
            <a:round/>
            <a:headEnd type="none" w="med" len="med"/>
            <a:tailEnd type="triangle" w="med" len="med"/>
          </a:ln>
        </p:spPr>
      </p:cxnSp>
      <p:cxnSp>
        <p:nvCxnSpPr>
          <p:cNvPr id="378" name="Google Shape;378;p29"/>
          <p:cNvCxnSpPr/>
          <p:nvPr/>
        </p:nvCxnSpPr>
        <p:spPr>
          <a:xfrm>
            <a:off x="5029200" y="3810000"/>
            <a:ext cx="533400" cy="0"/>
          </a:xfrm>
          <a:prstGeom prst="straightConnector1">
            <a:avLst/>
          </a:prstGeom>
          <a:noFill/>
          <a:ln w="9525" cap="flat" cmpd="sng">
            <a:solidFill>
              <a:schemeClr val="dk1"/>
            </a:solidFill>
            <a:prstDash val="solid"/>
            <a:round/>
            <a:headEnd type="none" w="med" len="med"/>
            <a:tailEnd type="triangle" w="med" len="med"/>
          </a:ln>
        </p:spPr>
      </p:cxnSp>
      <p:cxnSp>
        <p:nvCxnSpPr>
          <p:cNvPr id="379" name="Google Shape;379;p29"/>
          <p:cNvCxnSpPr/>
          <p:nvPr/>
        </p:nvCxnSpPr>
        <p:spPr>
          <a:xfrm>
            <a:off x="7315200" y="5029200"/>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380" name="Google Shape;380;p29"/>
          <p:cNvCxnSpPr/>
          <p:nvPr/>
        </p:nvCxnSpPr>
        <p:spPr>
          <a:xfrm rot="10800000">
            <a:off x="7315200" y="5410200"/>
            <a:ext cx="457200" cy="0"/>
          </a:xfrm>
          <a:prstGeom prst="straightConnector1">
            <a:avLst/>
          </a:prstGeom>
          <a:noFill/>
          <a:ln w="9525" cap="flat" cmpd="sng">
            <a:solidFill>
              <a:schemeClr val="dk1"/>
            </a:solidFill>
            <a:prstDash val="solid"/>
            <a:round/>
            <a:headEnd type="none" w="med" len="med"/>
            <a:tailEnd type="triangle" w="med" len="med"/>
          </a:ln>
        </p:spPr>
      </p:cxnSp>
      <p:cxnSp>
        <p:nvCxnSpPr>
          <p:cNvPr id="381" name="Google Shape;381;p29"/>
          <p:cNvCxnSpPr/>
          <p:nvPr/>
        </p:nvCxnSpPr>
        <p:spPr>
          <a:xfrm>
            <a:off x="4876800" y="4648200"/>
            <a:ext cx="0" cy="609600"/>
          </a:xfrm>
          <a:prstGeom prst="straightConnector1">
            <a:avLst/>
          </a:prstGeom>
          <a:noFill/>
          <a:ln w="9525" cap="flat" cmpd="sng">
            <a:solidFill>
              <a:schemeClr val="dk1"/>
            </a:solidFill>
            <a:prstDash val="solid"/>
            <a:round/>
            <a:headEnd type="none" w="med" len="med"/>
            <a:tailEnd type="none" w="med" len="med"/>
          </a:ln>
        </p:spPr>
      </p:cxnSp>
      <p:cxnSp>
        <p:nvCxnSpPr>
          <p:cNvPr id="382" name="Google Shape;382;p29"/>
          <p:cNvCxnSpPr/>
          <p:nvPr/>
        </p:nvCxnSpPr>
        <p:spPr>
          <a:xfrm>
            <a:off x="5486400" y="5257800"/>
            <a:ext cx="0" cy="533400"/>
          </a:xfrm>
          <a:prstGeom prst="straightConnector1">
            <a:avLst/>
          </a:prstGeom>
          <a:noFill/>
          <a:ln w="9525" cap="flat" cmpd="sng">
            <a:solidFill>
              <a:schemeClr val="dk1"/>
            </a:solidFill>
            <a:prstDash val="solid"/>
            <a:round/>
            <a:headEnd type="none" w="med" len="med"/>
            <a:tailEnd type="none" w="med" len="med"/>
          </a:ln>
        </p:spPr>
      </p:cxnSp>
      <p:cxnSp>
        <p:nvCxnSpPr>
          <p:cNvPr id="383" name="Google Shape;383;p29"/>
          <p:cNvCxnSpPr/>
          <p:nvPr/>
        </p:nvCxnSpPr>
        <p:spPr>
          <a:xfrm>
            <a:off x="5486400" y="5791200"/>
            <a:ext cx="2286000" cy="0"/>
          </a:xfrm>
          <a:prstGeom prst="straightConnector1">
            <a:avLst/>
          </a:prstGeom>
          <a:noFill/>
          <a:ln w="9525" cap="flat" cmpd="sng">
            <a:solidFill>
              <a:schemeClr val="dk1"/>
            </a:solidFill>
            <a:prstDash val="solid"/>
            <a:round/>
            <a:headEnd type="none" w="med" len="med"/>
            <a:tailEnd type="triangle" w="med" len="med"/>
          </a:ln>
        </p:spPr>
      </p:cxnSp>
      <p:cxnSp>
        <p:nvCxnSpPr>
          <p:cNvPr id="384" name="Google Shape;384;p29"/>
          <p:cNvCxnSpPr/>
          <p:nvPr/>
        </p:nvCxnSpPr>
        <p:spPr>
          <a:xfrm>
            <a:off x="4876800" y="5181600"/>
            <a:ext cx="0" cy="0"/>
          </a:xfrm>
          <a:prstGeom prst="straightConnector1">
            <a:avLst/>
          </a:prstGeom>
          <a:noFill/>
          <a:ln w="9525" cap="flat" cmpd="sng">
            <a:solidFill>
              <a:schemeClr val="dk1"/>
            </a:solidFill>
            <a:prstDash val="solid"/>
            <a:round/>
            <a:headEnd type="none" w="med" len="med"/>
            <a:tailEnd type="none" w="med" len="med"/>
          </a:ln>
        </p:spPr>
      </p:cxnSp>
      <p:cxnSp>
        <p:nvCxnSpPr>
          <p:cNvPr id="385" name="Google Shape;385;p29"/>
          <p:cNvCxnSpPr/>
          <p:nvPr/>
        </p:nvCxnSpPr>
        <p:spPr>
          <a:xfrm>
            <a:off x="4876800" y="5257800"/>
            <a:ext cx="609600" cy="0"/>
          </a:xfrm>
          <a:prstGeom prst="straightConnector1">
            <a:avLst/>
          </a:prstGeom>
          <a:noFill/>
          <a:ln w="9525" cap="flat" cmpd="sng">
            <a:solidFill>
              <a:schemeClr val="dk1"/>
            </a:solidFill>
            <a:prstDash val="solid"/>
            <a:round/>
            <a:headEnd type="none" w="med" len="med"/>
            <a:tailEnd type="none" w="med" len="med"/>
          </a:ln>
        </p:spPr>
      </p:cxnSp>
      <p:cxnSp>
        <p:nvCxnSpPr>
          <p:cNvPr id="386" name="Google Shape;386;p29"/>
          <p:cNvCxnSpPr/>
          <p:nvPr/>
        </p:nvCxnSpPr>
        <p:spPr>
          <a:xfrm>
            <a:off x="5181600" y="6172200"/>
            <a:ext cx="3276600" cy="0"/>
          </a:xfrm>
          <a:prstGeom prst="straightConnector1">
            <a:avLst/>
          </a:prstGeom>
          <a:noFill/>
          <a:ln w="9525" cap="flat" cmpd="sng">
            <a:solidFill>
              <a:schemeClr val="dk1"/>
            </a:solidFill>
            <a:prstDash val="solid"/>
            <a:round/>
            <a:headEnd type="none" w="med" len="med"/>
            <a:tailEnd type="none" w="med" len="med"/>
          </a:ln>
        </p:spPr>
      </p:cxnSp>
      <p:cxnSp>
        <p:nvCxnSpPr>
          <p:cNvPr id="387" name="Google Shape;387;p29"/>
          <p:cNvCxnSpPr/>
          <p:nvPr/>
        </p:nvCxnSpPr>
        <p:spPr>
          <a:xfrm rot="10800000">
            <a:off x="8458200" y="6019800"/>
            <a:ext cx="0" cy="152400"/>
          </a:xfrm>
          <a:prstGeom prst="straightConnector1">
            <a:avLst/>
          </a:prstGeom>
          <a:noFill/>
          <a:ln w="9525" cap="flat" cmpd="sng">
            <a:solidFill>
              <a:schemeClr val="dk1"/>
            </a:solidFill>
            <a:prstDash val="solid"/>
            <a:round/>
            <a:headEnd type="none" w="med" len="med"/>
            <a:tailEnd type="triangle" w="med" len="med"/>
          </a:ln>
        </p:spPr>
      </p:cxnSp>
      <p:cxnSp>
        <p:nvCxnSpPr>
          <p:cNvPr id="388" name="Google Shape;388;p29"/>
          <p:cNvCxnSpPr/>
          <p:nvPr/>
        </p:nvCxnSpPr>
        <p:spPr>
          <a:xfrm>
            <a:off x="1524000" y="2286000"/>
            <a:ext cx="6705600" cy="0"/>
          </a:xfrm>
          <a:prstGeom prst="straightConnector1">
            <a:avLst/>
          </a:prstGeom>
          <a:noFill/>
          <a:ln w="9525" cap="flat" cmpd="sng">
            <a:solidFill>
              <a:schemeClr val="dk1"/>
            </a:solidFill>
            <a:prstDash val="solid"/>
            <a:round/>
            <a:headEnd type="none" w="med" len="med"/>
            <a:tailEnd type="none" w="med" len="med"/>
          </a:ln>
        </p:spPr>
      </p:cxnSp>
      <p:cxnSp>
        <p:nvCxnSpPr>
          <p:cNvPr id="389" name="Google Shape;389;p29"/>
          <p:cNvCxnSpPr/>
          <p:nvPr/>
        </p:nvCxnSpPr>
        <p:spPr>
          <a:xfrm>
            <a:off x="1524000" y="2286000"/>
            <a:ext cx="0" cy="381000"/>
          </a:xfrm>
          <a:prstGeom prst="straightConnector1">
            <a:avLst/>
          </a:prstGeom>
          <a:noFill/>
          <a:ln w="9525" cap="flat" cmpd="sng">
            <a:solidFill>
              <a:schemeClr val="dk1"/>
            </a:solidFill>
            <a:prstDash val="solid"/>
            <a:round/>
            <a:headEnd type="none" w="med" len="med"/>
            <a:tailEnd type="none" w="med" len="med"/>
          </a:ln>
        </p:spPr>
      </p:cxnSp>
      <p:cxnSp>
        <p:nvCxnSpPr>
          <p:cNvPr id="390" name="Google Shape;390;p29"/>
          <p:cNvCxnSpPr/>
          <p:nvPr/>
        </p:nvCxnSpPr>
        <p:spPr>
          <a:xfrm>
            <a:off x="8229600" y="2286000"/>
            <a:ext cx="0" cy="2590800"/>
          </a:xfrm>
          <a:prstGeom prst="straightConnector1">
            <a:avLst/>
          </a:prstGeom>
          <a:noFill/>
          <a:ln w="9525" cap="flat" cmpd="sng">
            <a:solidFill>
              <a:schemeClr val="dk1"/>
            </a:solidFill>
            <a:prstDash val="solid"/>
            <a:round/>
            <a:headEnd type="none" w="med" len="med"/>
            <a:tailEnd type="triangle" w="med" len="med"/>
          </a:ln>
        </p:spPr>
      </p:cxnSp>
      <p:sp>
        <p:nvSpPr>
          <p:cNvPr id="391" name="Google Shape;391;p29"/>
          <p:cNvSpPr txBox="1"/>
          <p:nvPr/>
        </p:nvSpPr>
        <p:spPr>
          <a:xfrm>
            <a:off x="0" y="6400800"/>
            <a:ext cx="3311525"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pic>
        <p:nvPicPr>
          <p:cNvPr id="392" name="Google Shape;392;p29"/>
          <p:cNvPicPr preferRelativeResize="0"/>
          <p:nvPr/>
        </p:nvPicPr>
        <p:blipFill rotWithShape="1">
          <a:blip r:embed="rId3">
            <a:alphaModFix/>
          </a:blip>
          <a:srcRect/>
          <a:stretch/>
        </p:blipFill>
        <p:spPr>
          <a:xfrm>
            <a:off x="8056563" y="0"/>
            <a:ext cx="1087437" cy="1700213"/>
          </a:xfrm>
          <a:prstGeom prst="rect">
            <a:avLst/>
          </a:prstGeom>
          <a:noFill/>
          <a:ln>
            <a:noFill/>
          </a:ln>
        </p:spPr>
      </p:pic>
      <p:sp>
        <p:nvSpPr>
          <p:cNvPr id="393" name="Google Shape;393;p29"/>
          <p:cNvSpPr/>
          <p:nvPr/>
        </p:nvSpPr>
        <p:spPr>
          <a:xfrm>
            <a:off x="2267744" y="620688"/>
            <a:ext cx="4209256" cy="6771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rgbClr val="000000"/>
              </a:solidFill>
              <a:latin typeface="Century Gothic"/>
              <a:ea typeface="Century Gothic"/>
              <a:cs typeface="Century Gothic"/>
              <a:sym typeface="Century Gothic"/>
            </a:endParaRPr>
          </a:p>
          <a:p>
            <a:pPr marL="0" marR="0" lvl="0" indent="0" algn="l" rtl="0">
              <a:spcBef>
                <a:spcPts val="0"/>
              </a:spcBef>
              <a:spcAft>
                <a:spcPts val="0"/>
              </a:spcAft>
              <a:buNone/>
            </a:pPr>
            <a:r>
              <a:rPr lang="en-IE" sz="2000" b="1">
                <a:solidFill>
                  <a:srgbClr val="000000"/>
                </a:solidFill>
                <a:latin typeface="Century Gothic"/>
                <a:ea typeface="Century Gothic"/>
                <a:cs typeface="Century Gothic"/>
                <a:sym typeface="Century Gothic"/>
              </a:rPr>
              <a:t>Opening up New Options</a:t>
            </a:r>
            <a:endParaRPr sz="2000">
              <a:solidFill>
                <a:srgbClr val="000000"/>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292"/>
        <p:cNvGrpSpPr/>
        <p:nvPr/>
      </p:nvGrpSpPr>
      <p:grpSpPr>
        <a:xfrm>
          <a:off x="0" y="0"/>
          <a:ext cx="0" cy="0"/>
          <a:chOff x="0" y="0"/>
          <a:chExt cx="0" cy="0"/>
        </a:xfrm>
      </p:grpSpPr>
      <p:sp>
        <p:nvSpPr>
          <p:cNvPr id="293" name="Google Shape;293;p18"/>
          <p:cNvSpPr txBox="1">
            <a:spLocks noGrp="1"/>
          </p:cNvSpPr>
          <p:nvPr>
            <p:ph type="title"/>
          </p:nvPr>
        </p:nvSpPr>
        <p:spPr>
          <a:xfrm>
            <a:off x="971600" y="476672"/>
            <a:ext cx="6957963" cy="103749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ct val="100000"/>
              <a:buFont typeface="Century Gothic"/>
              <a:buNone/>
            </a:pPr>
            <a:r>
              <a:rPr lang="en-IE" sz="5000" b="1" dirty="0">
                <a:solidFill>
                  <a:schemeClr val="bg1"/>
                </a:solidFill>
              </a:rPr>
              <a:t>Assessment</a:t>
            </a:r>
            <a:endParaRPr sz="5000" b="1" dirty="0">
              <a:solidFill>
                <a:schemeClr val="bg1"/>
              </a:solidFill>
            </a:endParaRPr>
          </a:p>
        </p:txBody>
      </p:sp>
      <p:sp>
        <p:nvSpPr>
          <p:cNvPr id="294" name="Google Shape;294;p18"/>
          <p:cNvSpPr txBox="1">
            <a:spLocks noGrp="1"/>
          </p:cNvSpPr>
          <p:nvPr>
            <p:ph idx="1"/>
          </p:nvPr>
        </p:nvSpPr>
        <p:spPr>
          <a:xfrm>
            <a:off x="865239" y="2511425"/>
            <a:ext cx="7064324" cy="3035300"/>
          </a:xfrm>
          <a:prstGeom prst="rect">
            <a:avLst/>
          </a:prstGeom>
          <a:noFill/>
          <a:ln>
            <a:noFill/>
          </a:ln>
        </p:spPr>
        <p:txBody>
          <a:bodyPr spcFirstLastPara="1" wrap="square" lIns="91425" tIns="45700" rIns="91425" bIns="45700" anchor="t" anchorCtr="0">
            <a:normAutofit fontScale="92500" lnSpcReduction="20000"/>
          </a:bodyPr>
          <a:lstStyle/>
          <a:p>
            <a:pPr marL="342900" lvl="0" indent="-274320" algn="l" rtl="0">
              <a:lnSpc>
                <a:spcPct val="90000"/>
              </a:lnSpc>
              <a:spcBef>
                <a:spcPts val="0"/>
              </a:spcBef>
              <a:spcAft>
                <a:spcPts val="0"/>
              </a:spcAft>
              <a:buSzPts val="1824"/>
              <a:buFont typeface="Century Gothic"/>
              <a:buNone/>
            </a:pPr>
            <a:r>
              <a:rPr lang="en-IE" b="1" u="sng" dirty="0"/>
              <a:t>3 Modes</a:t>
            </a:r>
            <a:endParaRPr dirty="0"/>
          </a:p>
          <a:p>
            <a:pPr marL="342900" lvl="0" indent="-274320" algn="l" rtl="0">
              <a:lnSpc>
                <a:spcPct val="90000"/>
              </a:lnSpc>
              <a:spcBef>
                <a:spcPts val="520"/>
              </a:spcBef>
              <a:spcAft>
                <a:spcPts val="0"/>
              </a:spcAft>
              <a:buSzPts val="1976"/>
              <a:buFont typeface="Century Gothic"/>
              <a:buNone/>
            </a:pPr>
            <a:endParaRPr sz="2600" dirty="0"/>
          </a:p>
          <a:p>
            <a:pPr marL="342900" lvl="0" indent="-274319" algn="l" rtl="0">
              <a:lnSpc>
                <a:spcPct val="90000"/>
              </a:lnSpc>
              <a:spcBef>
                <a:spcPts val="520"/>
              </a:spcBef>
              <a:spcAft>
                <a:spcPts val="0"/>
              </a:spcAft>
              <a:buSzPts val="1976"/>
              <a:buChar char="🞇"/>
            </a:pPr>
            <a:r>
              <a:rPr lang="en-IE" sz="2600" dirty="0"/>
              <a:t>Continuous Assessment/Key Assignments	</a:t>
            </a:r>
            <a:endParaRPr lang="en-IE" sz="2600" dirty="0" smtClean="0"/>
          </a:p>
          <a:p>
            <a:pPr marL="68581" lvl="0" indent="0" algn="l" rtl="0">
              <a:lnSpc>
                <a:spcPct val="90000"/>
              </a:lnSpc>
              <a:spcBef>
                <a:spcPts val="520"/>
              </a:spcBef>
              <a:spcAft>
                <a:spcPts val="0"/>
              </a:spcAft>
              <a:buSzPts val="1976"/>
              <a:buNone/>
            </a:pPr>
            <a:r>
              <a:rPr lang="en-IE" sz="2600" dirty="0"/>
              <a:t>	</a:t>
            </a:r>
            <a:endParaRPr dirty="0"/>
          </a:p>
          <a:p>
            <a:pPr marL="342900" lvl="0" indent="-274320" algn="l" rtl="0">
              <a:lnSpc>
                <a:spcPct val="90000"/>
              </a:lnSpc>
              <a:spcBef>
                <a:spcPts val="520"/>
              </a:spcBef>
              <a:spcAft>
                <a:spcPts val="0"/>
              </a:spcAft>
              <a:buSzPts val="1976"/>
              <a:buFont typeface="Century Gothic"/>
              <a:buNone/>
            </a:pPr>
            <a:endParaRPr sz="2600" dirty="0"/>
          </a:p>
          <a:p>
            <a:pPr marL="342900" lvl="0" indent="-274319" algn="l" rtl="0">
              <a:lnSpc>
                <a:spcPct val="90000"/>
              </a:lnSpc>
              <a:spcBef>
                <a:spcPts val="520"/>
              </a:spcBef>
              <a:spcAft>
                <a:spcPts val="0"/>
              </a:spcAft>
              <a:buSzPts val="1976"/>
              <a:buChar char="🞇"/>
            </a:pPr>
            <a:r>
              <a:rPr lang="en-IE" sz="2600" dirty="0"/>
              <a:t>Tasks (Projects)</a:t>
            </a:r>
            <a:endParaRPr dirty="0"/>
          </a:p>
          <a:p>
            <a:pPr marL="342900" lvl="0" indent="-274320" algn="l" rtl="0">
              <a:lnSpc>
                <a:spcPct val="90000"/>
              </a:lnSpc>
              <a:spcBef>
                <a:spcPts val="520"/>
              </a:spcBef>
              <a:spcAft>
                <a:spcPts val="0"/>
              </a:spcAft>
              <a:buSzPts val="1976"/>
              <a:buFont typeface="Century Gothic"/>
              <a:buNone/>
            </a:pPr>
            <a:endParaRPr lang="en-GB" sz="2600" dirty="0" smtClean="0"/>
          </a:p>
          <a:p>
            <a:pPr marL="342900" lvl="0" indent="-274320" algn="l" rtl="0">
              <a:lnSpc>
                <a:spcPct val="90000"/>
              </a:lnSpc>
              <a:spcBef>
                <a:spcPts val="520"/>
              </a:spcBef>
              <a:spcAft>
                <a:spcPts val="0"/>
              </a:spcAft>
              <a:buSzPts val="1976"/>
              <a:buFont typeface="Century Gothic"/>
              <a:buNone/>
            </a:pPr>
            <a:endParaRPr sz="2600" dirty="0"/>
          </a:p>
          <a:p>
            <a:pPr marL="342900" lvl="0" indent="-274319" algn="l" rtl="0">
              <a:lnSpc>
                <a:spcPct val="90000"/>
              </a:lnSpc>
              <a:spcBef>
                <a:spcPts val="520"/>
              </a:spcBef>
              <a:spcAft>
                <a:spcPts val="0"/>
              </a:spcAft>
              <a:buSzPts val="1976"/>
              <a:buChar char="🞇"/>
            </a:pPr>
            <a:r>
              <a:rPr lang="en-IE" sz="2600" dirty="0"/>
              <a:t>Final Examinations  				</a:t>
            </a:r>
            <a:endParaRPr dirty="0"/>
          </a:p>
          <a:p>
            <a:pPr marL="342900" lvl="0" indent="-274320" algn="l" rtl="0">
              <a:lnSpc>
                <a:spcPct val="90000"/>
              </a:lnSpc>
              <a:spcBef>
                <a:spcPts val="520"/>
              </a:spcBef>
              <a:spcAft>
                <a:spcPts val="0"/>
              </a:spcAft>
              <a:buSzPts val="1976"/>
              <a:buFont typeface="Century Gothic"/>
              <a:buNone/>
            </a:pPr>
            <a:endParaRPr sz="2600" b="1" dirty="0"/>
          </a:p>
          <a:p>
            <a:pPr marL="342900" lvl="0" indent="-274320" algn="l" rtl="0">
              <a:lnSpc>
                <a:spcPct val="90000"/>
              </a:lnSpc>
              <a:spcBef>
                <a:spcPts val="520"/>
              </a:spcBef>
              <a:spcAft>
                <a:spcPts val="0"/>
              </a:spcAft>
              <a:buSzPts val="1976"/>
              <a:buFont typeface="Century Gothic"/>
              <a:buNone/>
            </a:pPr>
            <a:endParaRPr sz="2600" dirty="0"/>
          </a:p>
          <a:p>
            <a:pPr marL="342900" lvl="0" indent="-148843" algn="l" rtl="0">
              <a:lnSpc>
                <a:spcPct val="90000"/>
              </a:lnSpc>
              <a:spcBef>
                <a:spcPts val="520"/>
              </a:spcBef>
              <a:spcAft>
                <a:spcPts val="0"/>
              </a:spcAft>
              <a:buSzPts val="1976"/>
              <a:buNone/>
            </a:pPr>
            <a:endParaRPr sz="2600" dirty="0"/>
          </a:p>
        </p:txBody>
      </p:sp>
      <p:sp>
        <p:nvSpPr>
          <p:cNvPr id="295" name="Google Shape;295;p18"/>
          <p:cNvSpPr/>
          <p:nvPr/>
        </p:nvSpPr>
        <p:spPr>
          <a:xfrm>
            <a:off x="533400" y="25114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96" name="Google Shape;296;p18"/>
          <p:cNvSpPr/>
          <p:nvPr/>
        </p:nvSpPr>
        <p:spPr>
          <a:xfrm>
            <a:off x="533400" y="30448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97" name="Google Shape;297;p18"/>
          <p:cNvSpPr/>
          <p:nvPr/>
        </p:nvSpPr>
        <p:spPr>
          <a:xfrm>
            <a:off x="533400" y="3502025"/>
            <a:ext cx="8229600" cy="60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p:txBody>
      </p:sp>
      <p:sp>
        <p:nvSpPr>
          <p:cNvPr id="298" name="Google Shape;298;p18"/>
          <p:cNvSpPr/>
          <p:nvPr/>
        </p:nvSpPr>
        <p:spPr>
          <a:xfrm>
            <a:off x="609600" y="45688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Century Gothic"/>
              <a:ea typeface="Century Gothic"/>
              <a:cs typeface="Century Gothic"/>
              <a:sym typeface="Century Gothic"/>
            </a:endParaRPr>
          </a:p>
        </p:txBody>
      </p:sp>
      <p:sp>
        <p:nvSpPr>
          <p:cNvPr id="299" name="Google Shape;299;p18"/>
          <p:cNvSpPr/>
          <p:nvPr/>
        </p:nvSpPr>
        <p:spPr>
          <a:xfrm>
            <a:off x="684213" y="50133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Century Gothic"/>
              <a:ea typeface="Century Gothic"/>
              <a:cs typeface="Century Gothic"/>
              <a:sym typeface="Century Gothic"/>
            </a:endParaRPr>
          </a:p>
        </p:txBody>
      </p:sp>
      <p:sp>
        <p:nvSpPr>
          <p:cNvPr id="300" name="Google Shape;300;p18"/>
          <p:cNvSpPr/>
          <p:nvPr/>
        </p:nvSpPr>
        <p:spPr>
          <a:xfrm>
            <a:off x="684213" y="54451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u="sng">
              <a:solidFill>
                <a:schemeClr val="dk1"/>
              </a:solidFill>
              <a:latin typeface="Century Gothic"/>
              <a:ea typeface="Century Gothic"/>
              <a:cs typeface="Century Gothic"/>
              <a:sym typeface="Century Gothic"/>
            </a:endParaRPr>
          </a:p>
        </p:txBody>
      </p:sp>
      <p:sp>
        <p:nvSpPr>
          <p:cNvPr id="301" name="Google Shape;301;p18"/>
          <p:cNvSpPr/>
          <p:nvPr/>
        </p:nvSpPr>
        <p:spPr>
          <a:xfrm>
            <a:off x="684213" y="58769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02" name="Google Shape;302;p18"/>
          <p:cNvSpPr txBox="1"/>
          <p:nvPr/>
        </p:nvSpPr>
        <p:spPr>
          <a:xfrm>
            <a:off x="0" y="6400800"/>
            <a:ext cx="3311525"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500"/>
                                        <p:tgtEl>
                                          <p:spTgt spid="29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 calcmode="lin" valueType="num">
                                      <p:cBhvr additive="base">
                                        <p:cTn id="12" dur="500"/>
                                        <p:tgtEl>
                                          <p:spTgt spid="29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97"/>
                                        </p:tgtEl>
                                        <p:attrNameLst>
                                          <p:attrName>style.visibility</p:attrName>
                                        </p:attrNameLst>
                                      </p:cBhvr>
                                      <p:to>
                                        <p:strVal val="visible"/>
                                      </p:to>
                                    </p:set>
                                    <p:anim calcmode="lin" valueType="num">
                                      <p:cBhvr additive="base">
                                        <p:cTn id="17" dur="500"/>
                                        <p:tgtEl>
                                          <p:spTgt spid="29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98"/>
                                        </p:tgtEl>
                                        <p:attrNameLst>
                                          <p:attrName>style.visibility</p:attrName>
                                        </p:attrNameLst>
                                      </p:cBhvr>
                                      <p:to>
                                        <p:strVal val="visible"/>
                                      </p:to>
                                    </p:set>
                                    <p:anim calcmode="lin" valueType="num">
                                      <p:cBhvr additive="base">
                                        <p:cTn id="22" dur="500"/>
                                        <p:tgtEl>
                                          <p:spTgt spid="29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9"/>
                                        </p:tgtEl>
                                        <p:attrNameLst>
                                          <p:attrName>style.visibility</p:attrName>
                                        </p:attrNameLst>
                                      </p:cBhvr>
                                      <p:to>
                                        <p:strVal val="visible"/>
                                      </p:to>
                                    </p:set>
                                    <p:anim calcmode="lin" valueType="num">
                                      <p:cBhvr additive="base">
                                        <p:cTn id="27" dur="500"/>
                                        <p:tgtEl>
                                          <p:spTgt spid="29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00"/>
                                        </p:tgtEl>
                                        <p:attrNameLst>
                                          <p:attrName>style.visibility</p:attrName>
                                        </p:attrNameLst>
                                      </p:cBhvr>
                                      <p:to>
                                        <p:strVal val="visible"/>
                                      </p:to>
                                    </p:set>
                                    <p:anim calcmode="lin" valueType="num">
                                      <p:cBhvr additive="base">
                                        <p:cTn id="32" dur="500"/>
                                        <p:tgtEl>
                                          <p:spTgt spid="300"/>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1"/>
                                        </p:tgtEl>
                                        <p:attrNameLst>
                                          <p:attrName>style.visibility</p:attrName>
                                        </p:attrNameLst>
                                      </p:cBhvr>
                                      <p:to>
                                        <p:strVal val="visible"/>
                                      </p:to>
                                    </p:set>
                                    <p:anim calcmode="lin" valueType="num">
                                      <p:cBhvr additive="base">
                                        <p:cTn id="37" dur="500"/>
                                        <p:tgtEl>
                                          <p:spTgt spid="3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06"/>
        <p:cNvGrpSpPr/>
        <p:nvPr/>
      </p:nvGrpSpPr>
      <p:grpSpPr>
        <a:xfrm>
          <a:off x="0" y="0"/>
          <a:ext cx="0" cy="0"/>
          <a:chOff x="0" y="0"/>
          <a:chExt cx="0" cy="0"/>
        </a:xfrm>
      </p:grpSpPr>
      <p:sp>
        <p:nvSpPr>
          <p:cNvPr id="307" name="Google Shape;307;p19"/>
          <p:cNvSpPr txBox="1">
            <a:spLocks noGrp="1"/>
          </p:cNvSpPr>
          <p:nvPr>
            <p:ph type="title"/>
          </p:nvPr>
        </p:nvSpPr>
        <p:spPr>
          <a:xfrm>
            <a:off x="1187624" y="476672"/>
            <a:ext cx="4908376" cy="1009229"/>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1"/>
              </a:buClr>
              <a:buSzPts val="3600"/>
              <a:buFont typeface="Arial Black"/>
              <a:buNone/>
            </a:pPr>
            <a:r>
              <a:rPr lang="en-IE" sz="3600" dirty="0">
                <a:solidFill>
                  <a:schemeClr val="bg1"/>
                </a:solidFill>
                <a:latin typeface="Arial Black"/>
                <a:ea typeface="Arial Black"/>
                <a:cs typeface="Arial Black"/>
                <a:sym typeface="Arial Black"/>
              </a:rPr>
              <a:t>Assessment</a:t>
            </a:r>
            <a:endParaRPr sz="4000" dirty="0">
              <a:solidFill>
                <a:schemeClr val="bg1"/>
              </a:solidFill>
            </a:endParaRPr>
          </a:p>
        </p:txBody>
      </p:sp>
      <p:sp>
        <p:nvSpPr>
          <p:cNvPr id="308" name="Google Shape;308;p19"/>
          <p:cNvSpPr txBox="1">
            <a:spLocks noGrp="1"/>
          </p:cNvSpPr>
          <p:nvPr>
            <p:ph idx="1"/>
          </p:nvPr>
        </p:nvSpPr>
        <p:spPr>
          <a:xfrm>
            <a:off x="1602658" y="1485901"/>
            <a:ext cx="3048000" cy="492248"/>
          </a:xfrm>
          <a:prstGeom prst="rect">
            <a:avLst/>
          </a:prstGeom>
          <a:noFill/>
          <a:ln>
            <a:noFill/>
          </a:ln>
        </p:spPr>
        <p:txBody>
          <a:bodyPr spcFirstLastPara="1" wrap="square" lIns="91425" tIns="45700" rIns="91425" bIns="45700" anchor="t" anchorCtr="0">
            <a:normAutofit/>
          </a:bodyPr>
          <a:lstStyle/>
          <a:p>
            <a:pPr marL="342900" lvl="0" indent="-274320" algn="ctr" rtl="0">
              <a:spcBef>
                <a:spcPts val="0"/>
              </a:spcBef>
              <a:spcAft>
                <a:spcPts val="0"/>
              </a:spcAft>
              <a:buSzPts val="1824"/>
              <a:buFont typeface="Century Gothic"/>
              <a:buNone/>
            </a:pPr>
            <a:r>
              <a:rPr lang="en-IE" sz="2400" b="1" u="sng" dirty="0"/>
              <a:t>3 Modes </a:t>
            </a:r>
            <a:endParaRPr b="1" dirty="0"/>
          </a:p>
        </p:txBody>
      </p:sp>
      <p:sp>
        <p:nvSpPr>
          <p:cNvPr id="309" name="Google Shape;309;p19"/>
          <p:cNvSpPr/>
          <p:nvPr/>
        </p:nvSpPr>
        <p:spPr>
          <a:xfrm>
            <a:off x="1042218" y="2350294"/>
            <a:ext cx="7327875" cy="16121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a:solidFill>
                  <a:schemeClr val="dk1"/>
                </a:solidFill>
                <a:latin typeface="Century Gothic"/>
                <a:ea typeface="Century Gothic"/>
                <a:cs typeface="Century Gothic"/>
                <a:sym typeface="Century Gothic"/>
              </a:rPr>
              <a:t>Satisfactory completion of Modules        	 62  credits (31%)</a:t>
            </a:r>
            <a:endParaRPr/>
          </a:p>
          <a:p>
            <a:pPr marL="0" marR="0" lvl="0" indent="0" algn="l" rtl="0">
              <a:spcBef>
                <a:spcPts val="900"/>
              </a:spcBef>
              <a:spcAft>
                <a:spcPts val="0"/>
              </a:spcAft>
              <a:buNone/>
            </a:pPr>
            <a:r>
              <a:rPr lang="en-IE" sz="1800">
                <a:solidFill>
                  <a:schemeClr val="dk1"/>
                </a:solidFill>
                <a:latin typeface="Century Gothic"/>
                <a:ea typeface="Century Gothic"/>
                <a:cs typeface="Century Gothic"/>
                <a:sym typeface="Century Gothic"/>
              </a:rPr>
              <a:t>7 Student tasks			     	 70  credits (35%)</a:t>
            </a:r>
            <a:endParaRPr/>
          </a:p>
          <a:p>
            <a:pPr marL="0" marR="0" lvl="0" indent="0" algn="l" rtl="0">
              <a:spcBef>
                <a:spcPts val="900"/>
              </a:spcBef>
              <a:spcAft>
                <a:spcPts val="0"/>
              </a:spcAft>
              <a:buNone/>
            </a:pPr>
            <a:r>
              <a:rPr lang="en-IE" sz="1800">
                <a:solidFill>
                  <a:schemeClr val="dk1"/>
                </a:solidFill>
                <a:latin typeface="Century Gothic"/>
                <a:ea typeface="Century Gothic"/>
                <a:cs typeface="Century Gothic"/>
                <a:sym typeface="Century Gothic"/>
              </a:rPr>
              <a:t>Final examinations		     	  68  credits (34%)</a:t>
            </a:r>
            <a:endParaRPr/>
          </a:p>
          <a:p>
            <a:pPr marL="0" marR="0" lvl="0" indent="0" algn="l" rtl="0">
              <a:spcBef>
                <a:spcPts val="900"/>
              </a:spcBef>
              <a:spcAft>
                <a:spcPts val="0"/>
              </a:spcAft>
              <a:buNone/>
            </a:pPr>
            <a:r>
              <a:rPr lang="en-IE" sz="1800" b="1">
                <a:solidFill>
                  <a:schemeClr val="dk1"/>
                </a:solidFill>
                <a:latin typeface="Century Gothic"/>
                <a:ea typeface="Century Gothic"/>
                <a:cs typeface="Century Gothic"/>
                <a:sym typeface="Century Gothic"/>
              </a:rPr>
              <a:t>Total					 200 credits (100%)</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10" name="Google Shape;310;p19"/>
          <p:cNvSpPr/>
          <p:nvPr/>
        </p:nvSpPr>
        <p:spPr>
          <a:xfrm>
            <a:off x="1042218" y="4246564"/>
            <a:ext cx="7034982" cy="2492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u="sng" dirty="0">
                <a:solidFill>
                  <a:schemeClr val="dk1"/>
                </a:solidFill>
                <a:latin typeface="Century Gothic"/>
                <a:ea typeface="Century Gothic"/>
                <a:cs typeface="Century Gothic"/>
                <a:sym typeface="Century Gothic"/>
              </a:rPr>
              <a:t>Certificate awarded at three levels:</a:t>
            </a:r>
            <a:endParaRPr dirty="0"/>
          </a:p>
        </p:txBody>
      </p:sp>
      <p:sp>
        <p:nvSpPr>
          <p:cNvPr id="311" name="Google Shape;311;p19"/>
          <p:cNvSpPr/>
          <p:nvPr/>
        </p:nvSpPr>
        <p:spPr>
          <a:xfrm>
            <a:off x="1042218" y="4771232"/>
            <a:ext cx="7187382" cy="11780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sz="1800" dirty="0">
                <a:solidFill>
                  <a:schemeClr val="dk1"/>
                </a:solidFill>
                <a:latin typeface="Century Gothic"/>
                <a:ea typeface="Century Gothic"/>
                <a:cs typeface="Century Gothic"/>
                <a:sym typeface="Century Gothic"/>
              </a:rPr>
              <a:t>Pass		60-69 %			(120 - 139 credits)</a:t>
            </a:r>
            <a:endParaRPr dirty="0"/>
          </a:p>
          <a:p>
            <a:pPr marL="0" marR="0" lvl="0" indent="0" algn="l" rtl="0">
              <a:spcBef>
                <a:spcPts val="900"/>
              </a:spcBef>
              <a:spcAft>
                <a:spcPts val="0"/>
              </a:spcAft>
              <a:buNone/>
            </a:pPr>
            <a:r>
              <a:rPr lang="en-IE" sz="1800" dirty="0">
                <a:solidFill>
                  <a:schemeClr val="dk1"/>
                </a:solidFill>
                <a:latin typeface="Century Gothic"/>
                <a:ea typeface="Century Gothic"/>
                <a:cs typeface="Century Gothic"/>
                <a:sym typeface="Century Gothic"/>
              </a:rPr>
              <a:t>Merit		(70-84 %)		140 - 169 credits)</a:t>
            </a:r>
            <a:endParaRPr dirty="0"/>
          </a:p>
          <a:p>
            <a:pPr marL="0" marR="0" lvl="0" indent="0" algn="l" rtl="0">
              <a:spcBef>
                <a:spcPts val="900"/>
              </a:spcBef>
              <a:spcAft>
                <a:spcPts val="0"/>
              </a:spcAft>
              <a:buNone/>
            </a:pPr>
            <a:r>
              <a:rPr lang="en-IE" sz="1800" dirty="0">
                <a:solidFill>
                  <a:schemeClr val="dk1"/>
                </a:solidFill>
                <a:latin typeface="Century Gothic"/>
                <a:ea typeface="Century Gothic"/>
                <a:cs typeface="Century Gothic"/>
                <a:sym typeface="Century Gothic"/>
              </a:rPr>
              <a:t>Distinction 	(85-100 %)		(170 - 200 credits)</a:t>
            </a:r>
            <a:endParaRPr dirty="0"/>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u="sng" dirty="0">
              <a:solidFill>
                <a:schemeClr val="dk1"/>
              </a:solidFill>
              <a:latin typeface="Century Gothic"/>
              <a:ea typeface="Century Gothic"/>
              <a:cs typeface="Century Gothic"/>
              <a:sym typeface="Century Gothic"/>
            </a:endParaRPr>
          </a:p>
        </p:txBody>
      </p:sp>
      <p:sp>
        <p:nvSpPr>
          <p:cNvPr id="312" name="Google Shape;312;p19"/>
          <p:cNvSpPr/>
          <p:nvPr/>
        </p:nvSpPr>
        <p:spPr>
          <a:xfrm>
            <a:off x="685800" y="57880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u="sng">
              <a:solidFill>
                <a:schemeClr val="dk1"/>
              </a:solidFill>
              <a:latin typeface="Century Gothic"/>
              <a:ea typeface="Century Gothic"/>
              <a:cs typeface="Century Gothic"/>
              <a:sym typeface="Century Gothic"/>
            </a:endParaRPr>
          </a:p>
        </p:txBody>
      </p:sp>
      <p:sp>
        <p:nvSpPr>
          <p:cNvPr id="313" name="Google Shape;313;p19"/>
          <p:cNvSpPr/>
          <p:nvPr/>
        </p:nvSpPr>
        <p:spPr>
          <a:xfrm>
            <a:off x="685800" y="6321425"/>
            <a:ext cx="7772400" cy="53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314" name="Google Shape;314;p19"/>
          <p:cNvPicPr preferRelativeResize="0"/>
          <p:nvPr/>
        </p:nvPicPr>
        <p:blipFill rotWithShape="1">
          <a:blip r:embed="rId3">
            <a:alphaModFix/>
          </a:blip>
          <a:srcRect/>
          <a:stretch/>
        </p:blipFill>
        <p:spPr>
          <a:xfrm>
            <a:off x="7596188" y="0"/>
            <a:ext cx="1547812" cy="24209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8">
                                            <p:txEl>
                                              <p:pRg st="0" end="0"/>
                                            </p:txEl>
                                          </p:spTgt>
                                        </p:tgtEl>
                                        <p:attrNameLst>
                                          <p:attrName>style.visibility</p:attrName>
                                        </p:attrNameLst>
                                      </p:cBhvr>
                                      <p:to>
                                        <p:strVal val="visible"/>
                                      </p:to>
                                    </p:set>
                                    <p:anim calcmode="lin" valueType="num">
                                      <p:cBhvr additive="base">
                                        <p:cTn id="7" dur="500"/>
                                        <p:tgtEl>
                                          <p:spTgt spid="3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9">
                                            <p:txEl>
                                              <p:pRg st="0" end="0"/>
                                            </p:txEl>
                                          </p:spTgt>
                                        </p:tgtEl>
                                        <p:attrNameLst>
                                          <p:attrName>style.visibility</p:attrName>
                                        </p:attrNameLst>
                                      </p:cBhvr>
                                      <p:to>
                                        <p:strVal val="visible"/>
                                      </p:to>
                                    </p:set>
                                    <p:anim calcmode="lin" valueType="num">
                                      <p:cBhvr additive="base">
                                        <p:cTn id="12" dur="500"/>
                                        <p:tgtEl>
                                          <p:spTgt spid="3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9">
                                            <p:txEl>
                                              <p:pRg st="1" end="1"/>
                                            </p:txEl>
                                          </p:spTgt>
                                        </p:tgtEl>
                                        <p:attrNameLst>
                                          <p:attrName>style.visibility</p:attrName>
                                        </p:attrNameLst>
                                      </p:cBhvr>
                                      <p:to>
                                        <p:strVal val="visible"/>
                                      </p:to>
                                    </p:set>
                                    <p:anim calcmode="lin" valueType="num">
                                      <p:cBhvr additive="base">
                                        <p:cTn id="17" dur="500"/>
                                        <p:tgtEl>
                                          <p:spTgt spid="30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09">
                                            <p:txEl>
                                              <p:pRg st="2" end="2"/>
                                            </p:txEl>
                                          </p:spTgt>
                                        </p:tgtEl>
                                        <p:attrNameLst>
                                          <p:attrName>style.visibility</p:attrName>
                                        </p:attrNameLst>
                                      </p:cBhvr>
                                      <p:to>
                                        <p:strVal val="visible"/>
                                      </p:to>
                                    </p:set>
                                    <p:anim calcmode="lin" valueType="num">
                                      <p:cBhvr additive="base">
                                        <p:cTn id="22" dur="500"/>
                                        <p:tgtEl>
                                          <p:spTgt spid="30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09">
                                            <p:txEl>
                                              <p:pRg st="3" end="3"/>
                                            </p:txEl>
                                          </p:spTgt>
                                        </p:tgtEl>
                                        <p:attrNameLst>
                                          <p:attrName>style.visibility</p:attrName>
                                        </p:attrNameLst>
                                      </p:cBhvr>
                                      <p:to>
                                        <p:strVal val="visible"/>
                                      </p:to>
                                    </p:set>
                                    <p:anim calcmode="lin" valueType="num">
                                      <p:cBhvr additive="base">
                                        <p:cTn id="27" dur="500"/>
                                        <p:tgtEl>
                                          <p:spTgt spid="30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09">
                                            <p:txEl>
                                              <p:pRg st="4" end="4"/>
                                            </p:txEl>
                                          </p:spTgt>
                                        </p:tgtEl>
                                        <p:attrNameLst>
                                          <p:attrName>style.visibility</p:attrName>
                                        </p:attrNameLst>
                                      </p:cBhvr>
                                      <p:to>
                                        <p:strVal val="visible"/>
                                      </p:to>
                                    </p:set>
                                    <p:anim calcmode="lin" valueType="num">
                                      <p:cBhvr additive="base">
                                        <p:cTn id="32" dur="500"/>
                                        <p:tgtEl>
                                          <p:spTgt spid="30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10"/>
                                        </p:tgtEl>
                                        <p:attrNameLst>
                                          <p:attrName>style.visibility</p:attrName>
                                        </p:attrNameLst>
                                      </p:cBhvr>
                                      <p:to>
                                        <p:strVal val="visible"/>
                                      </p:to>
                                    </p:set>
                                    <p:anim calcmode="lin" valueType="num">
                                      <p:cBhvr additive="base">
                                        <p:cTn id="37" dur="500"/>
                                        <p:tgtEl>
                                          <p:spTgt spid="310"/>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11">
                                            <p:txEl>
                                              <p:pRg st="0" end="0"/>
                                            </p:txEl>
                                          </p:spTgt>
                                        </p:tgtEl>
                                        <p:attrNameLst>
                                          <p:attrName>style.visibility</p:attrName>
                                        </p:attrNameLst>
                                      </p:cBhvr>
                                      <p:to>
                                        <p:strVal val="visible"/>
                                      </p:to>
                                    </p:set>
                                    <p:anim calcmode="lin" valueType="num">
                                      <p:cBhvr additive="base">
                                        <p:cTn id="42" dur="500"/>
                                        <p:tgtEl>
                                          <p:spTgt spid="31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11">
                                            <p:txEl>
                                              <p:pRg st="1" end="1"/>
                                            </p:txEl>
                                          </p:spTgt>
                                        </p:tgtEl>
                                        <p:attrNameLst>
                                          <p:attrName>style.visibility</p:attrName>
                                        </p:attrNameLst>
                                      </p:cBhvr>
                                      <p:to>
                                        <p:strVal val="visible"/>
                                      </p:to>
                                    </p:set>
                                    <p:anim calcmode="lin" valueType="num">
                                      <p:cBhvr additive="base">
                                        <p:cTn id="47" dur="500"/>
                                        <p:tgtEl>
                                          <p:spTgt spid="31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311">
                                            <p:txEl>
                                              <p:pRg st="2" end="2"/>
                                            </p:txEl>
                                          </p:spTgt>
                                        </p:tgtEl>
                                        <p:attrNameLst>
                                          <p:attrName>style.visibility</p:attrName>
                                        </p:attrNameLst>
                                      </p:cBhvr>
                                      <p:to>
                                        <p:strVal val="visible"/>
                                      </p:to>
                                    </p:set>
                                    <p:anim calcmode="lin" valueType="num">
                                      <p:cBhvr additive="base">
                                        <p:cTn id="52" dur="500"/>
                                        <p:tgtEl>
                                          <p:spTgt spid="31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311">
                                            <p:txEl>
                                              <p:pRg st="3" end="3"/>
                                            </p:txEl>
                                          </p:spTgt>
                                        </p:tgtEl>
                                        <p:attrNameLst>
                                          <p:attrName>style.visibility</p:attrName>
                                        </p:attrNameLst>
                                      </p:cBhvr>
                                      <p:to>
                                        <p:strVal val="visible"/>
                                      </p:to>
                                    </p:set>
                                    <p:anim calcmode="lin" valueType="num">
                                      <p:cBhvr additive="base">
                                        <p:cTn id="57" dur="500"/>
                                        <p:tgtEl>
                                          <p:spTgt spid="31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311">
                                            <p:txEl>
                                              <p:pRg st="4" end="4"/>
                                            </p:txEl>
                                          </p:spTgt>
                                        </p:tgtEl>
                                        <p:attrNameLst>
                                          <p:attrName>style.visibility</p:attrName>
                                        </p:attrNameLst>
                                      </p:cBhvr>
                                      <p:to>
                                        <p:strVal val="visible"/>
                                      </p:to>
                                    </p:set>
                                    <p:anim calcmode="lin" valueType="num">
                                      <p:cBhvr additive="base">
                                        <p:cTn id="62" dur="500"/>
                                        <p:tgtEl>
                                          <p:spTgt spid="31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11">
                                            <p:txEl>
                                              <p:pRg st="5" end="5"/>
                                            </p:txEl>
                                          </p:spTgt>
                                        </p:tgtEl>
                                        <p:attrNameLst>
                                          <p:attrName>style.visibility</p:attrName>
                                        </p:attrNameLst>
                                      </p:cBhvr>
                                      <p:to>
                                        <p:strVal val="visible"/>
                                      </p:to>
                                    </p:set>
                                    <p:anim calcmode="lin" valueType="num">
                                      <p:cBhvr additive="base">
                                        <p:cTn id="67" dur="500"/>
                                        <p:tgtEl>
                                          <p:spTgt spid="311">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312"/>
                                        </p:tgtEl>
                                        <p:attrNameLst>
                                          <p:attrName>style.visibility</p:attrName>
                                        </p:attrNameLst>
                                      </p:cBhvr>
                                      <p:to>
                                        <p:strVal val="visible"/>
                                      </p:to>
                                    </p:set>
                                    <p:anim calcmode="lin" valueType="num">
                                      <p:cBhvr additive="base">
                                        <p:cTn id="72" dur="500"/>
                                        <p:tgtEl>
                                          <p:spTgt spid="312"/>
                                        </p:tgtEl>
                                        <p:attrNameLst>
                                          <p:attrName>ppt_x</p:attrName>
                                        </p:attrNameLst>
                                      </p:cBhvr>
                                      <p:tavLst>
                                        <p:tav tm="0">
                                          <p:val>
                                            <p:strVal val="#ppt_x-1"/>
                                          </p:val>
                                        </p:tav>
                                        <p:tav tm="100000">
                                          <p:val>
                                            <p:strVal val="#ppt_x"/>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13"/>
                                        </p:tgtEl>
                                        <p:attrNameLst>
                                          <p:attrName>style.visibility</p:attrName>
                                        </p:attrNameLst>
                                      </p:cBhvr>
                                      <p:to>
                                        <p:strVal val="visible"/>
                                      </p:to>
                                    </p:set>
                                    <p:anim calcmode="lin" valueType="num">
                                      <p:cBhvr additive="base">
                                        <p:cTn id="77" dur="500"/>
                                        <p:tgtEl>
                                          <p:spTgt spid="3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8E42"/>
            </a:gs>
            <a:gs pos="100000">
              <a:srgbClr val="B84E07"/>
            </a:gs>
          </a:gsLst>
          <a:lin ang="5400012" scaled="0"/>
        </a:gradFill>
        <a:effectLst/>
      </p:bgPr>
    </p:bg>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894735" y="678426"/>
            <a:ext cx="6295243" cy="106669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ct val="100000"/>
              <a:buFont typeface="Century Gothic"/>
              <a:buNone/>
            </a:pPr>
            <a:r>
              <a:rPr lang="en-IE" b="1" dirty="0" smtClean="0">
                <a:solidFill>
                  <a:schemeClr val="bg1"/>
                </a:solidFill>
              </a:rPr>
              <a:t/>
            </a:r>
            <a:br>
              <a:rPr lang="en-IE" b="1" dirty="0" smtClean="0">
                <a:solidFill>
                  <a:schemeClr val="bg1"/>
                </a:solidFill>
              </a:rPr>
            </a:br>
            <a:r>
              <a:rPr lang="en-IE" b="1" dirty="0">
                <a:solidFill>
                  <a:schemeClr val="bg1"/>
                </a:solidFill>
              </a:rPr>
              <a:t/>
            </a:r>
            <a:br>
              <a:rPr lang="en-IE" b="1" dirty="0">
                <a:solidFill>
                  <a:schemeClr val="bg1"/>
                </a:solidFill>
              </a:rPr>
            </a:br>
            <a:r>
              <a:rPr lang="en-IE" b="1" dirty="0" smtClean="0">
                <a:solidFill>
                  <a:schemeClr val="bg1"/>
                </a:solidFill>
              </a:rPr>
              <a:t/>
            </a:r>
            <a:br>
              <a:rPr lang="en-IE" b="1" dirty="0" smtClean="0">
                <a:solidFill>
                  <a:schemeClr val="bg1"/>
                </a:solidFill>
              </a:rPr>
            </a:br>
            <a:r>
              <a:rPr lang="en-IE" b="1" dirty="0" smtClean="0">
                <a:solidFill>
                  <a:schemeClr val="bg1"/>
                </a:solidFill>
              </a:rPr>
              <a:t>Work </a:t>
            </a:r>
            <a:r>
              <a:rPr lang="en-IE" b="1" dirty="0">
                <a:solidFill>
                  <a:schemeClr val="bg1"/>
                </a:solidFill>
              </a:rPr>
              <a:t>Experience</a:t>
            </a:r>
            <a:r>
              <a:rPr lang="en-IE" dirty="0">
                <a:solidFill>
                  <a:schemeClr val="bg1"/>
                </a:solidFill>
              </a:rPr>
              <a:t/>
            </a:r>
            <a:br>
              <a:rPr lang="en-IE" dirty="0">
                <a:solidFill>
                  <a:schemeClr val="bg1"/>
                </a:solidFill>
              </a:rPr>
            </a:br>
            <a:endParaRPr dirty="0">
              <a:solidFill>
                <a:schemeClr val="bg1"/>
              </a:solidFill>
            </a:endParaRPr>
          </a:p>
        </p:txBody>
      </p:sp>
      <p:sp>
        <p:nvSpPr>
          <p:cNvPr id="320" name="Google Shape;320;p20"/>
          <p:cNvSpPr txBox="1">
            <a:spLocks noGrp="1"/>
          </p:cNvSpPr>
          <p:nvPr>
            <p:ph idx="1"/>
          </p:nvPr>
        </p:nvSpPr>
        <p:spPr>
          <a:xfrm>
            <a:off x="1115616" y="1844824"/>
            <a:ext cx="7128792" cy="4176464"/>
          </a:xfrm>
          <a:prstGeom prst="rect">
            <a:avLst/>
          </a:prstGeom>
          <a:noFill/>
          <a:ln>
            <a:noFill/>
          </a:ln>
        </p:spPr>
        <p:txBody>
          <a:bodyPr spcFirstLastPara="1" wrap="square" lIns="91425" tIns="45700" rIns="91425" bIns="45700" anchor="t" anchorCtr="0">
            <a:normAutofit/>
          </a:bodyPr>
          <a:lstStyle/>
          <a:p>
            <a:pPr marL="342900" lvl="0" indent="-274319" algn="l" rtl="0">
              <a:spcBef>
                <a:spcPts val="0"/>
              </a:spcBef>
              <a:spcAft>
                <a:spcPts val="0"/>
              </a:spcAft>
              <a:buSzPts val="1824"/>
              <a:buChar char="🞇"/>
            </a:pPr>
            <a:endParaRPr lang="en-IE" dirty="0" smtClean="0"/>
          </a:p>
          <a:p>
            <a:pPr marL="342900" lvl="0" indent="-274319" algn="l" rtl="0">
              <a:spcBef>
                <a:spcPts val="0"/>
              </a:spcBef>
              <a:spcAft>
                <a:spcPts val="0"/>
              </a:spcAft>
              <a:buSzPts val="1824"/>
              <a:buChar char="🞇"/>
            </a:pPr>
            <a:endParaRPr lang="en-IE" dirty="0"/>
          </a:p>
          <a:p>
            <a:pPr marL="342900" lvl="0" indent="-274319" algn="l" rtl="0">
              <a:spcBef>
                <a:spcPts val="0"/>
              </a:spcBef>
              <a:spcAft>
                <a:spcPts val="0"/>
              </a:spcAft>
              <a:buSzPts val="1824"/>
              <a:buChar char="🞇"/>
            </a:pPr>
            <a:r>
              <a:rPr lang="en-IE" dirty="0" smtClean="0"/>
              <a:t>Students </a:t>
            </a:r>
            <a:r>
              <a:rPr lang="en-IE" dirty="0"/>
              <a:t>go out on work placement </a:t>
            </a:r>
            <a:r>
              <a:rPr lang="en-IE" dirty="0" smtClean="0"/>
              <a:t>every Friday </a:t>
            </a:r>
            <a:r>
              <a:rPr lang="en-IE" dirty="0"/>
              <a:t>in each of the four </a:t>
            </a:r>
            <a:r>
              <a:rPr lang="en-IE" dirty="0" smtClean="0"/>
              <a:t>Sessions</a:t>
            </a:r>
          </a:p>
          <a:p>
            <a:pPr marL="342900" lvl="0" indent="-274319" algn="l" rtl="0">
              <a:spcBef>
                <a:spcPts val="0"/>
              </a:spcBef>
              <a:spcAft>
                <a:spcPts val="0"/>
              </a:spcAft>
              <a:buSzPts val="1824"/>
              <a:buChar char="🞇"/>
            </a:pPr>
            <a:r>
              <a:rPr lang="en-GB" b="1" dirty="0" smtClean="0"/>
              <a:t>Session 1 Sept to end of Jan</a:t>
            </a:r>
          </a:p>
          <a:p>
            <a:pPr marL="342900" lvl="0" indent="-274319" algn="l" rtl="0">
              <a:spcBef>
                <a:spcPts val="0"/>
              </a:spcBef>
              <a:spcAft>
                <a:spcPts val="0"/>
              </a:spcAft>
              <a:buSzPts val="1824"/>
              <a:buChar char="🞇"/>
            </a:pPr>
            <a:r>
              <a:rPr lang="en-GB" b="1" dirty="0" smtClean="0"/>
              <a:t>Session 2 Feb to end of May</a:t>
            </a:r>
            <a:endParaRPr b="1" dirty="0"/>
          </a:p>
          <a:p>
            <a:pPr marL="342900" lvl="0" indent="-274319" algn="l" rtl="0">
              <a:spcBef>
                <a:spcPts val="480"/>
              </a:spcBef>
              <a:spcAft>
                <a:spcPts val="0"/>
              </a:spcAft>
              <a:buSzPts val="1824"/>
              <a:buChar char="🞇"/>
            </a:pPr>
            <a:r>
              <a:rPr lang="en-IE" dirty="0"/>
              <a:t>The placement gives the students invaluable experience of everyday working life, and the opportunity to try out career options for later.</a:t>
            </a:r>
            <a:endParaRPr dirty="0"/>
          </a:p>
          <a:p>
            <a:pPr marL="342900" lvl="0" indent="-274319" algn="l" rtl="0">
              <a:spcBef>
                <a:spcPts val="480"/>
              </a:spcBef>
              <a:spcAft>
                <a:spcPts val="0"/>
              </a:spcAft>
              <a:buSzPts val="1824"/>
              <a:buChar char="🞇"/>
            </a:pPr>
            <a:r>
              <a:rPr lang="en-IE" dirty="0"/>
              <a:t>The employer also sends feedback to the school on the students performance.</a:t>
            </a:r>
            <a:endParaRPr dirty="0"/>
          </a:p>
          <a:p>
            <a:pPr marL="342900" lvl="0" indent="-274319" algn="l" rtl="0">
              <a:spcBef>
                <a:spcPts val="480"/>
              </a:spcBef>
              <a:spcAft>
                <a:spcPts val="0"/>
              </a:spcAft>
              <a:buSzPts val="1824"/>
              <a:buChar char="🞇"/>
            </a:pPr>
            <a:r>
              <a:rPr lang="en-IE" dirty="0"/>
              <a:t>It is recommended that a </a:t>
            </a:r>
            <a:r>
              <a:rPr lang="en-IE" b="1" dirty="0"/>
              <a:t>different work choice be availed of in each Session to gain the widest possible experience</a:t>
            </a:r>
            <a:r>
              <a:rPr lang="en-IE" dirty="0"/>
              <a:t>.   </a:t>
            </a: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Arial Black" panose="020B0A04020102020204" pitchFamily="34" charset="0"/>
              </a:rPr>
              <a:t>Assessment Modules</a:t>
            </a:r>
            <a:endParaRPr lang="en-IE" dirty="0"/>
          </a:p>
        </p:txBody>
      </p:sp>
      <p:sp>
        <p:nvSpPr>
          <p:cNvPr id="3" name="Content Placeholder 2"/>
          <p:cNvSpPr>
            <a:spLocks noGrp="1"/>
          </p:cNvSpPr>
          <p:nvPr>
            <p:ph idx="1"/>
          </p:nvPr>
        </p:nvSpPr>
        <p:spPr>
          <a:xfrm>
            <a:off x="935267" y="2213897"/>
            <a:ext cx="6960036" cy="3530600"/>
          </a:xfrm>
        </p:spPr>
        <p:txBody>
          <a:bodyPr/>
          <a:lstStyle/>
          <a:p>
            <a:r>
              <a:rPr lang="en-GB" altLang="en-US" sz="2000" u="sng" dirty="0"/>
              <a:t>Requirements</a:t>
            </a:r>
            <a:endParaRPr lang="en-GB" altLang="en-US" sz="1200" u="sng" dirty="0"/>
          </a:p>
          <a:p>
            <a:pPr>
              <a:buFont typeface="Wingdings" panose="05000000000000000000" pitchFamily="2" charset="2"/>
              <a:buAutoNum type="arabicPeriod"/>
            </a:pPr>
            <a:r>
              <a:rPr lang="en-GB" altLang="en-US" b="1" dirty="0"/>
              <a:t>90% attendance</a:t>
            </a:r>
          </a:p>
          <a:p>
            <a:pPr>
              <a:spcBef>
                <a:spcPct val="50000"/>
              </a:spcBef>
              <a:buClr>
                <a:schemeClr val="tx1"/>
              </a:buClr>
              <a:buFont typeface="Wingdings" panose="05000000000000000000" pitchFamily="2" charset="2"/>
              <a:buAutoNum type="arabicPeriod"/>
            </a:pPr>
            <a:r>
              <a:rPr lang="en-GB" altLang="en-US" b="1" dirty="0"/>
              <a:t>Evidence of completion of 4 key assignments for each </a:t>
            </a:r>
            <a:r>
              <a:rPr lang="en-GB" altLang="en-US" b="1" dirty="0" smtClean="0"/>
              <a:t>module.</a:t>
            </a:r>
          </a:p>
          <a:p>
            <a:pPr>
              <a:spcBef>
                <a:spcPct val="50000"/>
              </a:spcBef>
              <a:buClr>
                <a:schemeClr val="tx1"/>
              </a:buClr>
              <a:buFont typeface="Wingdings" panose="05000000000000000000" pitchFamily="2" charset="2"/>
              <a:buAutoNum type="arabicPeriod"/>
            </a:pPr>
            <a:r>
              <a:rPr lang="en-GB" altLang="en-US" b="1" dirty="0" smtClean="0"/>
              <a:t>Credits:</a:t>
            </a:r>
          </a:p>
          <a:p>
            <a:pPr>
              <a:spcBef>
                <a:spcPct val="50000"/>
              </a:spcBef>
              <a:buClr>
                <a:schemeClr val="tx1"/>
              </a:buClr>
              <a:buFont typeface="Wingdings" panose="05000000000000000000" pitchFamily="2" charset="2"/>
              <a:buChar char="Ø"/>
            </a:pPr>
            <a:r>
              <a:rPr lang="en-GB" altLang="en-US" dirty="0"/>
              <a:t>Modules of non-examination courses have a  value of two credits</a:t>
            </a:r>
          </a:p>
          <a:p>
            <a:pPr>
              <a:spcBef>
                <a:spcPct val="50000"/>
              </a:spcBef>
              <a:buClr>
                <a:schemeClr val="tx1"/>
              </a:buClr>
              <a:buFont typeface="Wingdings" panose="05000000000000000000" pitchFamily="2" charset="2"/>
              <a:buChar char="Ø"/>
            </a:pPr>
            <a:r>
              <a:rPr lang="en-GB" altLang="en-US" dirty="0"/>
              <a:t>Modules of courses which have a final examination have a value of one credit</a:t>
            </a:r>
          </a:p>
          <a:p>
            <a:pPr>
              <a:buClr>
                <a:schemeClr val="accent2"/>
              </a:buClr>
              <a:buFont typeface="Monotype Sorts" pitchFamily="2" charset="2"/>
              <a:buChar char="z"/>
            </a:pPr>
            <a:endParaRPr lang="en-GB" altLang="en-US" sz="1400" dirty="0"/>
          </a:p>
          <a:p>
            <a:pPr>
              <a:spcBef>
                <a:spcPct val="50000"/>
              </a:spcBef>
              <a:buClr>
                <a:schemeClr val="tx1"/>
              </a:buClr>
              <a:buFont typeface="Wingdings" panose="05000000000000000000" pitchFamily="2" charset="2"/>
              <a:buAutoNum type="arabicPeriod"/>
            </a:pPr>
            <a:endParaRPr lang="en-GB" altLang="en-US" b="1" dirty="0"/>
          </a:p>
        </p:txBody>
      </p:sp>
    </p:spTree>
    <p:extLst>
      <p:ext uri="{BB962C8B-B14F-4D97-AF65-F5344CB8AC3E}">
        <p14:creationId xmlns:p14="http://schemas.microsoft.com/office/powerpoint/2010/main" val="3440116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1566</TotalTime>
  <Words>1506</Words>
  <Application>Microsoft Office PowerPoint</Application>
  <PresentationFormat>On-screen Show (4:3)</PresentationFormat>
  <Paragraphs>249</Paragraphs>
  <Slides>23</Slides>
  <Notes>19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4" baseType="lpstr">
      <vt:lpstr>Noto Sans Symbols</vt:lpstr>
      <vt:lpstr>Times New Roman</vt:lpstr>
      <vt:lpstr>Calibri</vt:lpstr>
      <vt:lpstr>Century Gothic</vt:lpstr>
      <vt:lpstr>Arial Black</vt:lpstr>
      <vt:lpstr>Wingdings 3</vt:lpstr>
      <vt:lpstr>Arial</vt:lpstr>
      <vt:lpstr>Monotype Sorts</vt:lpstr>
      <vt:lpstr>Wingdings</vt:lpstr>
      <vt:lpstr>Ion Boardroom</vt:lpstr>
      <vt:lpstr>Document</vt:lpstr>
      <vt:lpstr>PowerPoint Presentation</vt:lpstr>
      <vt:lpstr>What is the Leaving Certificate Applied?</vt:lpstr>
      <vt:lpstr>Who would benefit most?</vt:lpstr>
      <vt:lpstr>PowerPoint Presentation</vt:lpstr>
      <vt:lpstr>                   </vt:lpstr>
      <vt:lpstr>Assessment</vt:lpstr>
      <vt:lpstr>Assessment</vt:lpstr>
      <vt:lpstr>   Work Experience </vt:lpstr>
      <vt:lpstr>Assessment Modules</vt:lpstr>
      <vt:lpstr>Assessment   Final Examinations</vt:lpstr>
      <vt:lpstr>STUDENT TASK </vt:lpstr>
      <vt:lpstr> Timing of Tasks </vt:lpstr>
      <vt:lpstr> Key Points </vt:lpstr>
      <vt:lpstr>The reasons why a student would apply for LCA:</vt:lpstr>
      <vt:lpstr>APPLICATION PROCESS</vt:lpstr>
      <vt:lpstr>PowerPoint Presentation</vt:lpstr>
      <vt:lpstr>PowerPoint Presentation</vt:lpstr>
      <vt:lpstr>PowerPoint Presentation</vt:lpstr>
      <vt:lpstr>PowerPoint Presentation</vt:lpstr>
      <vt:lpstr>PowerPoint Presentation</vt:lpstr>
      <vt:lpstr>Appeals  </vt:lpstr>
      <vt:lpstr>IMPORTANT DATES </vt:lpstr>
      <vt:lpstr>If you need any help or advice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Julieanne</dc:creator>
  <cp:lastModifiedBy>Julieann Cantwell</cp:lastModifiedBy>
  <cp:revision>30</cp:revision>
  <dcterms:modified xsi:type="dcterms:W3CDTF">2024-12-09T21:36:42Z</dcterms:modified>
</cp:coreProperties>
</file>